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7" r:id="rId2"/>
    <p:sldId id="415" r:id="rId3"/>
    <p:sldId id="388" r:id="rId4"/>
    <p:sldId id="409" r:id="rId5"/>
    <p:sldId id="408" r:id="rId6"/>
    <p:sldId id="407" r:id="rId7"/>
    <p:sldId id="402" r:id="rId8"/>
    <p:sldId id="257" r:id="rId9"/>
    <p:sldId id="389" r:id="rId10"/>
    <p:sldId id="403" r:id="rId11"/>
    <p:sldId id="471" r:id="rId12"/>
    <p:sldId id="413" r:id="rId13"/>
    <p:sldId id="373" r:id="rId14"/>
    <p:sldId id="472" r:id="rId15"/>
    <p:sldId id="404" r:id="rId16"/>
    <p:sldId id="410" r:id="rId17"/>
    <p:sldId id="411" r:id="rId18"/>
    <p:sldId id="406" r:id="rId19"/>
    <p:sldId id="293" r:id="rId20"/>
  </p:sldIdLst>
  <p:sldSz cx="12192000" cy="6858000"/>
  <p:notesSz cx="6858000" cy="9144000"/>
  <p:embeddedFontLst>
    <p:embeddedFont>
      <p:font typeface="Poppins Light" panose="020B0604020202020204" charset="0"/>
      <p:regular r:id="rId23"/>
      <p:italic r:id="rId24"/>
    </p:embeddedFont>
    <p:embeddedFont>
      <p:font typeface="Poppins Black" panose="020B0604020202020204" charset="0"/>
      <p:bold r:id="rId25"/>
      <p:boldItalic r:id="rId26"/>
    </p:embeddedFont>
    <p:embeddedFont>
      <p:font typeface="Arial Unicode MS" panose="020B0604020202020204" pitchFamily="34" charset="-128"/>
      <p:regular r:id="rId27"/>
    </p:embeddedFont>
    <p:embeddedFont>
      <p:font typeface="맑은 고딕" panose="020B0503020000020004" pitchFamily="34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8184"/>
    <a:srgbClr val="F94A09"/>
    <a:srgbClr val="FFA903"/>
    <a:srgbClr val="F0675A"/>
    <a:srgbClr val="EFEFE1"/>
    <a:srgbClr val="14A8AA"/>
    <a:srgbClr val="FFC900"/>
    <a:srgbClr val="FF9D37"/>
    <a:srgbClr val="92D2CC"/>
    <a:srgbClr val="EAB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-912" y="-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1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13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7.svg"/><Relationship Id="rId5" Type="http://schemas.openxmlformats.org/officeDocument/2006/relationships/hyperlink" Target="http://pptmon.co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hyperlink" Target="http://www.pptmon.com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5.svg"/><Relationship Id="rId9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9AAC27FB-48B0-4238-9867-9E24A861E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50000"/>
          <a:stretch/>
        </p:blipFill>
        <p:spPr>
          <a:xfrm>
            <a:off x="4852609" y="0"/>
            <a:ext cx="4545996" cy="227299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B193C523-8C83-4DB2-814B-E7D090A25D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06" y="575644"/>
            <a:ext cx="6474594" cy="6282356"/>
          </a:xfrm>
          <a:prstGeom prst="rect">
            <a:avLst/>
          </a:prstGeom>
        </p:spPr>
      </p:pic>
      <p:pic>
        <p:nvPicPr>
          <p:cNvPr id="67" name="Graphic 3">
            <a:hlinkClick r:id="rId5"/>
            <a:extLst>
              <a:ext uri="{FF2B5EF4-FFF2-40B4-BE49-F238E27FC236}">
                <a16:creationId xmlns:a16="http://schemas.microsoft.com/office/drawing/2014/main" xmlns="" id="{22931407-A7C1-4C86-A0CD-02CAAFF237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9" name="TextBox 68">
            <a:hlinkClick r:id="rId8"/>
            <a:extLst>
              <a:ext uri="{FF2B5EF4-FFF2-40B4-BE49-F238E27FC236}">
                <a16:creationId xmlns:a16="http://schemas.microsoft.com/office/drawing/2014/main" xmlns="" id="{975B58D7-C8D0-4E8A-8C42-E7DDA6B6275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xmlns="" id="{C4525E80-D090-4698-934E-326D145D3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1418" b="57238"/>
          <a:stretch/>
        </p:blipFill>
        <p:spPr>
          <a:xfrm>
            <a:off x="-1" y="4914036"/>
            <a:ext cx="3117759" cy="194396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E2ED0B7D-7EBD-4CEF-9869-2D842E524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50000" r="50000"/>
          <a:stretch/>
        </p:blipFill>
        <p:spPr>
          <a:xfrm flipV="1">
            <a:off x="9919002" y="4585002"/>
            <a:ext cx="2272998" cy="2272998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5EF9875-4744-4600-97CB-BBBAC8EFE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r="61689" b="56318"/>
          <a:stretch/>
        </p:blipFill>
        <p:spPr>
          <a:xfrm rot="16200000">
            <a:off x="11055501" y="373350"/>
            <a:ext cx="429986" cy="43565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0E1CF036-3DE0-4F72-B5D4-4DE4984BC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l="61689" b="56318"/>
          <a:stretch/>
        </p:blipFill>
        <p:spPr>
          <a:xfrm>
            <a:off x="398716" y="974726"/>
            <a:ext cx="429986" cy="435652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xmlns="" id="{B8F581A8-F65E-45E8-9639-FCB491959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l="61689" t="56318"/>
          <a:stretch/>
        </p:blipFill>
        <p:spPr>
          <a:xfrm>
            <a:off x="11253175" y="5786877"/>
            <a:ext cx="429986" cy="43565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xmlns="" id="{AE804051-F4F9-4D0C-BA4E-66EBDAB0C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t="73005" r="45848"/>
          <a:stretch/>
        </p:blipFill>
        <p:spPr>
          <a:xfrm>
            <a:off x="1254985" y="6222529"/>
            <a:ext cx="607786" cy="26923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xmlns="" id="{BAC5CDA2-1B5D-4656-8A91-1A417C574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r="75607" b="56535"/>
          <a:stretch/>
        </p:blipFill>
        <p:spPr>
          <a:xfrm>
            <a:off x="448787" y="159619"/>
            <a:ext cx="1560600" cy="2325537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xmlns="" id="{475542A6-B49C-4F38-A821-82AEEF9C9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53942" r="29086" b="87004"/>
          <a:stretch/>
        </p:blipFill>
        <p:spPr>
          <a:xfrm>
            <a:off x="6096000" y="974726"/>
            <a:ext cx="1085850" cy="69532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xmlns="" id="{D7464AA3-88B3-409A-A4AC-A2D3C210C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18216" t="53222"/>
          <a:stretch/>
        </p:blipFill>
        <p:spPr>
          <a:xfrm>
            <a:off x="6782435" y="3979044"/>
            <a:ext cx="5232339" cy="25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 rot="16200000" flipV="1">
            <a:off x="-586897" y="4327138"/>
            <a:ext cx="3117759" cy="1943964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xmlns="" id="{821E9184-1997-41B2-BFF4-5E4F9AD84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/>
          <a:stretch/>
        </p:blipFill>
        <p:spPr>
          <a:xfrm flipH="1">
            <a:off x="7646004" y="0"/>
            <a:ext cx="4545996" cy="22729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 flipH="1" flipV="1">
            <a:off x="10755512" y="521883"/>
            <a:ext cx="607786" cy="26923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>
            <a:off x="191683" y="101899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H="1" flipV="1">
            <a:off x="10277448" y="5916329"/>
            <a:ext cx="1085850" cy="695324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xmlns="" id="{9EF254BA-4A35-4607-AC4B-F7CE04DA5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H="1" flipV="1">
            <a:off x="11457514" y="5655388"/>
            <a:ext cx="429986" cy="435652"/>
          </a:xfrm>
          <a:prstGeom prst="rect">
            <a:avLst/>
          </a:prstGeom>
        </p:spPr>
      </p:pic>
      <p:sp>
        <p:nvSpPr>
          <p:cNvPr id="11" name="그림 개체 틀 7">
            <a:extLst>
              <a:ext uri="{FF2B5EF4-FFF2-40B4-BE49-F238E27FC236}">
                <a16:creationId xmlns:a16="http://schemas.microsoft.com/office/drawing/2014/main" xmlns="" id="{4FEF8E8B-32FA-4D2F-8378-2787EA5CC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9364" y="783771"/>
            <a:ext cx="3133272" cy="5290458"/>
          </a:xfrm>
          <a:prstGeom prst="roundRect">
            <a:avLst>
              <a:gd name="adj" fmla="val 748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7">
            <a:extLst>
              <a:ext uri="{FF2B5EF4-FFF2-40B4-BE49-F238E27FC236}">
                <a16:creationId xmlns:a16="http://schemas.microsoft.com/office/drawing/2014/main" xmlns="" id="{6BFD6940-867D-4292-B795-30A88A492D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12793" y="783771"/>
            <a:ext cx="3133272" cy="5290458"/>
          </a:xfrm>
          <a:prstGeom prst="roundRect">
            <a:avLst>
              <a:gd name="adj" fmla="val 748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2751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69311" b="55387"/>
          <a:stretch/>
        </p:blipFill>
        <p:spPr>
          <a:xfrm flipH="1" flipV="1">
            <a:off x="0" y="0"/>
            <a:ext cx="1395135" cy="2028103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 flipH="1" flipV="1">
            <a:off x="9074241" y="0"/>
            <a:ext cx="3117759" cy="194396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xmlns="" id="{E836CCCC-7428-4039-865F-9297F16B6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 r="50000"/>
          <a:stretch/>
        </p:blipFill>
        <p:spPr>
          <a:xfrm rot="16200000" flipH="1">
            <a:off x="0" y="4585002"/>
            <a:ext cx="2272998" cy="22729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 flipH="1" flipV="1">
            <a:off x="1033843" y="6107460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 flipH="1" flipV="1">
            <a:off x="11125923" y="351313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H="1" flipV="1">
            <a:off x="807737" y="1508312"/>
            <a:ext cx="429986" cy="43565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 flipH="1" flipV="1">
            <a:off x="1395135" y="434524"/>
            <a:ext cx="607786" cy="26923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rot="5400000" flipH="1" flipV="1">
            <a:off x="382469" y="4512761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H="1" flipV="1">
            <a:off x="10582998" y="5786493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53222"/>
          <a:stretch/>
        </p:blipFill>
        <p:spPr>
          <a:xfrm flipV="1">
            <a:off x="6411709" y="199063"/>
            <a:ext cx="5232339" cy="2502773"/>
          </a:xfrm>
          <a:prstGeom prst="rect">
            <a:avLst/>
          </a:prstGeom>
        </p:spPr>
      </p:pic>
      <p:sp>
        <p:nvSpPr>
          <p:cNvPr id="15" name="그림 개체 틀 4">
            <a:extLst>
              <a:ext uri="{FF2B5EF4-FFF2-40B4-BE49-F238E27FC236}">
                <a16:creationId xmlns:a16="http://schemas.microsoft.com/office/drawing/2014/main" xmlns="" id="{BED54B75-D69D-4252-BA94-C219DE369C8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8" name="그림 개체 틀 4">
            <a:extLst>
              <a:ext uri="{FF2B5EF4-FFF2-40B4-BE49-F238E27FC236}">
                <a16:creationId xmlns:a16="http://schemas.microsoft.com/office/drawing/2014/main" xmlns="" id="{5AAB9B91-780F-4D4C-87FD-486D5A5AA03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6481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0302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6685" b="38084"/>
          <a:stretch/>
        </p:blipFill>
        <p:spPr>
          <a:xfrm flipH="1" flipV="1">
            <a:off x="9313706" y="0"/>
            <a:ext cx="2878294" cy="2814703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 rot="10800000" flipH="1" flipV="1">
            <a:off x="0" y="4914035"/>
            <a:ext cx="3117759" cy="194396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 flipH="1" flipV="1">
            <a:off x="1604918" y="6197345"/>
            <a:ext cx="429986" cy="435652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flipH="1" flipV="1">
            <a:off x="10277448" y="4532463"/>
            <a:ext cx="1560600" cy="232553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515C9A54-5F43-474C-AD17-25A378E3D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5067" t="53222" r="-1" b="10445"/>
          <a:stretch/>
        </p:blipFill>
        <p:spPr>
          <a:xfrm flipH="1" flipV="1">
            <a:off x="197843" y="4736717"/>
            <a:ext cx="1595220" cy="1943966"/>
          </a:xfrm>
          <a:prstGeom prst="rect">
            <a:avLst/>
          </a:prstGeom>
        </p:spPr>
      </p:pic>
      <p:sp>
        <p:nvSpPr>
          <p:cNvPr id="14" name="그림 개체 틀 17">
            <a:extLst>
              <a:ext uri="{FF2B5EF4-FFF2-40B4-BE49-F238E27FC236}">
                <a16:creationId xmlns:a16="http://schemas.microsoft.com/office/drawing/2014/main" xmlns="" id="{1EB36D4C-B7F2-4C56-A854-1659255932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6146" y="509813"/>
            <a:ext cx="11155154" cy="3008087"/>
          </a:xfrm>
          <a:prstGeom prst="roundRect">
            <a:avLst>
              <a:gd name="adj" fmla="val 906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98293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7238" r="17679"/>
          <a:stretch/>
        </p:blipFill>
        <p:spPr>
          <a:xfrm flipH="1" flipV="1">
            <a:off x="0" y="4914036"/>
            <a:ext cx="3742328" cy="194396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7AE80A1D-F6AE-4B11-9AF2-DFB8F5331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24547" b="59946"/>
          <a:stretch/>
        </p:blipFill>
        <p:spPr>
          <a:xfrm flipH="1" flipV="1">
            <a:off x="8761902" y="0"/>
            <a:ext cx="3430098" cy="1820853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 flipH="1" flipV="1">
            <a:off x="10933312" y="477608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 flipH="1" flipV="1">
            <a:off x="11058333" y="5857785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H="1" flipV="1">
            <a:off x="1135384" y="1058901"/>
            <a:ext cx="429986" cy="43565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 flipH="1" flipV="1">
            <a:off x="703681" y="6189312"/>
            <a:ext cx="607786" cy="26923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H="1" flipV="1">
            <a:off x="10730401" y="964602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3506" t="53222" r="-1" b="7410"/>
          <a:stretch/>
        </p:blipFill>
        <p:spPr>
          <a:xfrm flipH="1" flipV="1">
            <a:off x="132204" y="0"/>
            <a:ext cx="1695081" cy="2106349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xmlns="" id="{B37DAB30-AE17-494B-A305-968D5DD24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76611" r="22459"/>
          <a:stretch/>
        </p:blipFill>
        <p:spPr>
          <a:xfrm flipH="1">
            <a:off x="132204" y="5353695"/>
            <a:ext cx="3795433" cy="1251386"/>
          </a:xfrm>
          <a:prstGeom prst="rect">
            <a:avLst/>
          </a:prstGeom>
        </p:spPr>
      </p:pic>
      <p:sp>
        <p:nvSpPr>
          <p:cNvPr id="14" name="그림 개체 틀 11">
            <a:extLst>
              <a:ext uri="{FF2B5EF4-FFF2-40B4-BE49-F238E27FC236}">
                <a16:creationId xmlns:a16="http://schemas.microsoft.com/office/drawing/2014/main" xmlns="" id="{D28F6887-CD2A-4F35-B150-2AF7B300D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24384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 flipV="1">
            <a:off x="1" y="0"/>
            <a:ext cx="3117759" cy="194396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xmlns="" id="{E836CCCC-7428-4039-865F-9297F16B6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 r="50000"/>
          <a:stretch/>
        </p:blipFill>
        <p:spPr>
          <a:xfrm rot="5400000">
            <a:off x="9919003" y="4585002"/>
            <a:ext cx="2272998" cy="22729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 flipH="1" flipV="1">
            <a:off x="11148306" y="5831172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H="1" flipV="1">
            <a:off x="640287" y="427586"/>
            <a:ext cx="429986" cy="43565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 flipH="1" flipV="1">
            <a:off x="10518006" y="749650"/>
            <a:ext cx="607786" cy="26923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rot="16200000" flipH="1" flipV="1">
            <a:off x="10248932" y="-299530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H="1" flipV="1">
            <a:off x="703682" y="5568668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53222" r="13970"/>
          <a:stretch/>
        </p:blipFill>
        <p:spPr>
          <a:xfrm flipH="1" flipV="1">
            <a:off x="0" y="130758"/>
            <a:ext cx="4338536" cy="2502773"/>
          </a:xfrm>
          <a:prstGeom prst="rect">
            <a:avLst/>
          </a:prstGeom>
        </p:spPr>
      </p:pic>
      <p:sp>
        <p:nvSpPr>
          <p:cNvPr id="13" name="그림 개체 틀 5">
            <a:extLst>
              <a:ext uri="{FF2B5EF4-FFF2-40B4-BE49-F238E27FC236}">
                <a16:creationId xmlns:a16="http://schemas.microsoft.com/office/drawing/2014/main" xmlns="" id="{D5734E98-DA84-46D3-B817-CE475B42F6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04351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71307" b="4957"/>
          <a:stretch/>
        </p:blipFill>
        <p:spPr>
          <a:xfrm flipH="1" flipV="1">
            <a:off x="0" y="0"/>
            <a:ext cx="1304373" cy="432061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591BBEA8-00F1-4025-AAF0-11C5B13DC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58583"/>
          <a:stretch/>
        </p:blipFill>
        <p:spPr>
          <a:xfrm flipH="1" flipV="1">
            <a:off x="10309174" y="2312004"/>
            <a:ext cx="1882827" cy="4545996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 flipH="1" flipV="1">
            <a:off x="11366131" y="5893356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 flipH="1" flipV="1">
            <a:off x="1089380" y="306846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H="1" flipV="1">
            <a:off x="273695" y="1673518"/>
            <a:ext cx="429986" cy="435652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rot="16200000" flipH="1" flipV="1">
            <a:off x="10248932" y="-51724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H="1" flipV="1">
            <a:off x="488688" y="5804337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53222" r="26244"/>
          <a:stretch/>
        </p:blipFill>
        <p:spPr>
          <a:xfrm flipH="1" flipV="1">
            <a:off x="-1" y="247165"/>
            <a:ext cx="3553314" cy="2502773"/>
          </a:xfrm>
          <a:prstGeom prst="rect">
            <a:avLst/>
          </a:prstGeom>
        </p:spPr>
      </p:pic>
      <p:sp>
        <p:nvSpPr>
          <p:cNvPr id="14" name="그림 개체 틀 8">
            <a:extLst>
              <a:ext uri="{FF2B5EF4-FFF2-40B4-BE49-F238E27FC236}">
                <a16:creationId xmlns:a16="http://schemas.microsoft.com/office/drawing/2014/main" xmlns="" id="{F2D79E49-E7BC-4ECB-83D4-ED2442B70B8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7107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71307" b="4957"/>
          <a:stretch/>
        </p:blipFill>
        <p:spPr>
          <a:xfrm flipH="1">
            <a:off x="0" y="2537383"/>
            <a:ext cx="1304373" cy="432061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591BBEA8-00F1-4025-AAF0-11C5B13DC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58583"/>
          <a:stretch/>
        </p:blipFill>
        <p:spPr>
          <a:xfrm flipH="1">
            <a:off x="10309174" y="0"/>
            <a:ext cx="1882827" cy="4545996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5400000" flipH="1">
            <a:off x="11366131" y="528992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 flipH="1">
            <a:off x="1089380" y="6115502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H="1">
            <a:off x="273695" y="4748830"/>
            <a:ext cx="429986" cy="435652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rot="5400000" flipH="1">
            <a:off x="10248932" y="4584187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H="1">
            <a:off x="488688" y="358339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53222" r="26244"/>
          <a:stretch/>
        </p:blipFill>
        <p:spPr>
          <a:xfrm flipH="1">
            <a:off x="-1" y="4108062"/>
            <a:ext cx="3553314" cy="25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959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xmlns="" id="{BDFDFBB0-7E70-454C-BA99-ABE9E7C834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/>
          <a:stretch/>
        </p:blipFill>
        <p:spPr>
          <a:xfrm rot="16200000" flipV="1">
            <a:off x="8782503" y="1136499"/>
            <a:ext cx="4545996" cy="227299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xmlns="" id="{2B05F960-DD3C-4D15-B2C7-8D023F2C6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 r="50000"/>
          <a:stretch/>
        </p:blipFill>
        <p:spPr>
          <a:xfrm rot="10800000">
            <a:off x="0" y="4585002"/>
            <a:ext cx="2272998" cy="2272998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xmlns="" id="{78C287A8-F930-421F-904A-8085A399C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 flipV="1">
            <a:off x="10656549" y="336328"/>
            <a:ext cx="429986" cy="435652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xmlns="" id="{4A64E164-127B-4DE7-ADC7-1AB5A9DA8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V="1">
            <a:off x="378580" y="5828339"/>
            <a:ext cx="429986" cy="435652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xmlns="" id="{D47AC592-ED93-4588-B0A9-3F7CC9E41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V="1">
            <a:off x="593573" y="336328"/>
            <a:ext cx="1085850" cy="695324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xmlns="" id="{566ADAD0-44EC-4FF2-83A5-A2A3C2E92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5" t="53222" r="51317"/>
          <a:stretch/>
        </p:blipFill>
        <p:spPr>
          <a:xfrm rot="5400000" flipV="1">
            <a:off x="9557761" y="4567568"/>
            <a:ext cx="1949220" cy="2502773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xmlns="" id="{FD14A831-EEDA-49E4-826D-A50F8F9B2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8246" t="78615" r="8748" b="9264"/>
          <a:stretch/>
        </p:blipFill>
        <p:spPr>
          <a:xfrm rot="5400000" flipV="1">
            <a:off x="11185822" y="428110"/>
            <a:ext cx="832072" cy="6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451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 rot="5400000" flipH="1" flipV="1">
            <a:off x="9661139" y="4327138"/>
            <a:ext cx="3117759" cy="1943964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xmlns="" id="{821E9184-1997-41B2-BFF4-5E4F9AD84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/>
          <a:stretch/>
        </p:blipFill>
        <p:spPr>
          <a:xfrm>
            <a:off x="1" y="0"/>
            <a:ext cx="4545996" cy="22729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 flipV="1">
            <a:off x="828703" y="521883"/>
            <a:ext cx="607786" cy="26923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flipH="1">
            <a:off x="10439718" y="101899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V="1">
            <a:off x="828703" y="5916329"/>
            <a:ext cx="1085850" cy="695324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xmlns="" id="{9EF254BA-4A35-4607-AC4B-F7CE04DA5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V="1">
            <a:off x="304501" y="5655388"/>
            <a:ext cx="429986" cy="4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0742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69311" b="55387"/>
          <a:stretch/>
        </p:blipFill>
        <p:spPr>
          <a:xfrm flipV="1">
            <a:off x="10796865" y="0"/>
            <a:ext cx="1395135" cy="2028103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 flipV="1">
            <a:off x="0" y="0"/>
            <a:ext cx="3117759" cy="194396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xmlns="" id="{E836CCCC-7428-4039-865F-9297F16B6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 r="50000"/>
          <a:stretch/>
        </p:blipFill>
        <p:spPr>
          <a:xfrm rot="5400000">
            <a:off x="9919002" y="4585002"/>
            <a:ext cx="2272998" cy="22729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5400000" flipV="1">
            <a:off x="10728171" y="6107460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 flipV="1">
            <a:off x="636091" y="351313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V="1">
            <a:off x="10954277" y="1508312"/>
            <a:ext cx="429986" cy="43565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 flipV="1">
            <a:off x="10189079" y="434524"/>
            <a:ext cx="607786" cy="26923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rot="16200000" flipV="1">
            <a:off x="10248931" y="4512761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V="1">
            <a:off x="523152" y="5786493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53222"/>
          <a:stretch/>
        </p:blipFill>
        <p:spPr>
          <a:xfrm flipH="1" flipV="1">
            <a:off x="547952" y="199063"/>
            <a:ext cx="5232339" cy="25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942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xmlns="" id="{BDFDFBB0-7E70-454C-BA99-ABE9E7C834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/>
          <a:stretch/>
        </p:blipFill>
        <p:spPr>
          <a:xfrm rot="5400000">
            <a:off x="8782503" y="3448503"/>
            <a:ext cx="4545996" cy="227299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xmlns="" id="{2B05F960-DD3C-4D15-B2C7-8D023F2C6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 r="50000"/>
          <a:stretch/>
        </p:blipFill>
        <p:spPr>
          <a:xfrm rot="10800000" flipV="1">
            <a:off x="0" y="0"/>
            <a:ext cx="2272998" cy="2272998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xmlns="" id="{78C287A8-F930-421F-904A-8085A399C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>
            <a:off x="10656549" y="6086020"/>
            <a:ext cx="429986" cy="435652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xmlns="" id="{4A64E164-127B-4DE7-ADC7-1AB5A9DA8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>
            <a:off x="378580" y="594009"/>
            <a:ext cx="429986" cy="435652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xmlns="" id="{D47AC592-ED93-4588-B0A9-3F7CC9E41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>
            <a:off x="593573" y="5826348"/>
            <a:ext cx="1085850" cy="695324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xmlns="" id="{566ADAD0-44EC-4FF2-83A5-A2A3C2E92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5" t="53222" r="51317"/>
          <a:stretch/>
        </p:blipFill>
        <p:spPr>
          <a:xfrm rot="16200000">
            <a:off x="9557761" y="-212341"/>
            <a:ext cx="1949220" cy="2502773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xmlns="" id="{FD14A831-EEDA-49E4-826D-A50F8F9B2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8246" t="78615" r="8748" b="9264"/>
          <a:stretch/>
        </p:blipFill>
        <p:spPr>
          <a:xfrm rot="16200000">
            <a:off x="11185822" y="5781381"/>
            <a:ext cx="832072" cy="6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2213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6685" b="38084"/>
          <a:stretch/>
        </p:blipFill>
        <p:spPr>
          <a:xfrm flipV="1">
            <a:off x="0" y="0"/>
            <a:ext cx="2878294" cy="2814703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 rot="10800000" flipV="1">
            <a:off x="9074241" y="4914035"/>
            <a:ext cx="3117759" cy="194396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5400000" flipV="1">
            <a:off x="356785" y="408946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 flipV="1">
            <a:off x="10157096" y="6197345"/>
            <a:ext cx="429986" cy="43565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 flipV="1">
            <a:off x="10572366" y="1082929"/>
            <a:ext cx="607786" cy="26923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flipV="1">
            <a:off x="353952" y="4532463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V="1">
            <a:off x="828702" y="712028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80194" r="33051"/>
          <a:stretch/>
        </p:blipFill>
        <p:spPr>
          <a:xfrm flipV="1">
            <a:off x="9074241" y="311930"/>
            <a:ext cx="3117759" cy="105967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515C9A54-5F43-474C-AD17-25A378E3D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5067" t="53222" r="-1" b="10445"/>
          <a:stretch/>
        </p:blipFill>
        <p:spPr>
          <a:xfrm flipH="1" flipV="1">
            <a:off x="10670295" y="4736717"/>
            <a:ext cx="1323861" cy="16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4414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7238" r="17679"/>
          <a:stretch/>
        </p:blipFill>
        <p:spPr>
          <a:xfrm flipH="1" flipV="1">
            <a:off x="0" y="4914036"/>
            <a:ext cx="3742328" cy="194396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7AE80A1D-F6AE-4B11-9AF2-DFB8F5331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24547" b="59946"/>
          <a:stretch/>
        </p:blipFill>
        <p:spPr>
          <a:xfrm flipH="1" flipV="1">
            <a:off x="8761902" y="0"/>
            <a:ext cx="3430098" cy="1820853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 flipH="1" flipV="1">
            <a:off x="10933312" y="477608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 flipH="1" flipV="1">
            <a:off x="11058333" y="5857785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H="1" flipV="1">
            <a:off x="1135384" y="1058901"/>
            <a:ext cx="429986" cy="43565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 flipH="1" flipV="1">
            <a:off x="703681" y="6189312"/>
            <a:ext cx="607786" cy="26923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H="1" flipV="1">
            <a:off x="10730401" y="964602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3506" t="53222" r="-1" b="7410"/>
          <a:stretch/>
        </p:blipFill>
        <p:spPr>
          <a:xfrm flipH="1" flipV="1">
            <a:off x="132204" y="0"/>
            <a:ext cx="1695081" cy="2106349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xmlns="" id="{B37DAB30-AE17-494B-A305-968D5DD24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76611" r="22459"/>
          <a:stretch/>
        </p:blipFill>
        <p:spPr>
          <a:xfrm flipH="1">
            <a:off x="132204" y="5353695"/>
            <a:ext cx="3795433" cy="1251386"/>
          </a:xfrm>
          <a:prstGeom prst="rect">
            <a:avLst/>
          </a:prstGeom>
        </p:spPr>
      </p:pic>
      <p:sp>
        <p:nvSpPr>
          <p:cNvPr id="14" name="그림 개체 틀 11">
            <a:extLst>
              <a:ext uri="{FF2B5EF4-FFF2-40B4-BE49-F238E27FC236}">
                <a16:creationId xmlns:a16="http://schemas.microsoft.com/office/drawing/2014/main" xmlns="" id="{D28F6887-CD2A-4F35-B150-2AF7B300D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680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 flipV="1">
            <a:off x="1" y="0"/>
            <a:ext cx="3117759" cy="194396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xmlns="" id="{E836CCCC-7428-4039-865F-9297F16B6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 r="50000"/>
          <a:stretch/>
        </p:blipFill>
        <p:spPr>
          <a:xfrm rot="5400000">
            <a:off x="9919003" y="4585002"/>
            <a:ext cx="2272998" cy="22729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 flipH="1" flipV="1">
            <a:off x="11148306" y="5831172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H="1" flipV="1">
            <a:off x="640287" y="427586"/>
            <a:ext cx="429986" cy="43565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 flipH="1" flipV="1">
            <a:off x="10518006" y="749650"/>
            <a:ext cx="607786" cy="26923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rot="16200000" flipH="1" flipV="1">
            <a:off x="10248932" y="-299530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H="1" flipV="1">
            <a:off x="703682" y="5568668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53222" r="13970"/>
          <a:stretch/>
        </p:blipFill>
        <p:spPr>
          <a:xfrm flipH="1" flipV="1">
            <a:off x="0" y="130758"/>
            <a:ext cx="4338536" cy="2502773"/>
          </a:xfrm>
          <a:prstGeom prst="rect">
            <a:avLst/>
          </a:prstGeom>
        </p:spPr>
      </p:pic>
      <p:sp>
        <p:nvSpPr>
          <p:cNvPr id="13" name="그림 개체 틀 5">
            <a:extLst>
              <a:ext uri="{FF2B5EF4-FFF2-40B4-BE49-F238E27FC236}">
                <a16:creationId xmlns:a16="http://schemas.microsoft.com/office/drawing/2014/main" xmlns="" id="{D5734E98-DA84-46D3-B817-CE475B42F6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452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71307" b="4957"/>
          <a:stretch/>
        </p:blipFill>
        <p:spPr>
          <a:xfrm flipH="1" flipV="1">
            <a:off x="0" y="0"/>
            <a:ext cx="1304373" cy="432061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591BBEA8-00F1-4025-AAF0-11C5B13DC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58583"/>
          <a:stretch/>
        </p:blipFill>
        <p:spPr>
          <a:xfrm flipH="1" flipV="1">
            <a:off x="10309174" y="2312004"/>
            <a:ext cx="1882827" cy="4545996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 flipH="1" flipV="1">
            <a:off x="11366131" y="5893356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 flipH="1" flipV="1">
            <a:off x="1089380" y="306846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H="1" flipV="1">
            <a:off x="273695" y="1673518"/>
            <a:ext cx="429986" cy="435652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rot="16200000" flipH="1" flipV="1">
            <a:off x="10248932" y="-51724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H="1" flipV="1">
            <a:off x="488688" y="5804337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53222" r="26244"/>
          <a:stretch/>
        </p:blipFill>
        <p:spPr>
          <a:xfrm flipH="1" flipV="1">
            <a:off x="-1" y="247165"/>
            <a:ext cx="3553314" cy="2502773"/>
          </a:xfrm>
          <a:prstGeom prst="rect">
            <a:avLst/>
          </a:prstGeom>
        </p:spPr>
      </p:pic>
      <p:sp>
        <p:nvSpPr>
          <p:cNvPr id="14" name="그림 개체 틀 8">
            <a:extLst>
              <a:ext uri="{FF2B5EF4-FFF2-40B4-BE49-F238E27FC236}">
                <a16:creationId xmlns:a16="http://schemas.microsoft.com/office/drawing/2014/main" xmlns="" id="{F2D79E49-E7BC-4ECB-83D4-ED2442B70B8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99043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8124511E-C052-4C32-98A9-00CC54AAA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43C1DA67-75CD-4504-8FA6-DA079C889A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 rot="16200000" flipH="1">
            <a:off x="9661138" y="586898"/>
            <a:ext cx="3117759" cy="1943964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xmlns="" id="{821E9184-1997-41B2-BFF4-5E4F9AD84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/>
          <a:stretch/>
        </p:blipFill>
        <p:spPr>
          <a:xfrm flipV="1">
            <a:off x="0" y="4585002"/>
            <a:ext cx="4545996" cy="22729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>
            <a:off x="828702" y="6066887"/>
            <a:ext cx="607786" cy="26923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flipH="1" flipV="1">
            <a:off x="10439717" y="4430564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>
            <a:off x="828702" y="246347"/>
            <a:ext cx="1085850" cy="695324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xmlns="" id="{9EF254BA-4A35-4607-AC4B-F7CE04DA5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>
            <a:off x="304500" y="766960"/>
            <a:ext cx="429986" cy="4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089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69311" b="55387"/>
          <a:stretch/>
        </p:blipFill>
        <p:spPr>
          <a:xfrm>
            <a:off x="10796865" y="4829897"/>
            <a:ext cx="1395135" cy="2028103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>
            <a:off x="0" y="4914036"/>
            <a:ext cx="3117759" cy="194396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xmlns="" id="{E836CCCC-7428-4039-865F-9297F16B6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 r="50000"/>
          <a:stretch/>
        </p:blipFill>
        <p:spPr>
          <a:xfrm rot="16200000" flipV="1">
            <a:off x="9919002" y="0"/>
            <a:ext cx="2272998" cy="22729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>
            <a:off x="10728171" y="314888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>
            <a:off x="636091" y="6071035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>
            <a:off x="10954277" y="4914036"/>
            <a:ext cx="429986" cy="43565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>
            <a:off x="10189079" y="6154246"/>
            <a:ext cx="607786" cy="26923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rot="5400000">
            <a:off x="10248931" y="19702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>
            <a:off x="523152" y="376183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53222"/>
          <a:stretch/>
        </p:blipFill>
        <p:spPr>
          <a:xfrm flipH="1">
            <a:off x="547952" y="4156164"/>
            <a:ext cx="5232339" cy="25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382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6685" b="38084"/>
          <a:stretch/>
        </p:blipFill>
        <p:spPr>
          <a:xfrm>
            <a:off x="0" y="4043297"/>
            <a:ext cx="2878294" cy="2814703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 rot="10800000">
            <a:off x="9074241" y="1"/>
            <a:ext cx="3117759" cy="194396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>
            <a:off x="356785" y="6013402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>
            <a:off x="10157096" y="225003"/>
            <a:ext cx="429986" cy="43565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>
            <a:off x="10572366" y="5505841"/>
            <a:ext cx="607786" cy="26923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>
            <a:off x="353952" y="0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>
            <a:off x="828702" y="5450648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80194" r="33051"/>
          <a:stretch/>
        </p:blipFill>
        <p:spPr>
          <a:xfrm>
            <a:off x="9074241" y="5486400"/>
            <a:ext cx="3117759" cy="105967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515C9A54-5F43-474C-AD17-25A378E3D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5067" t="53222" r="-1" b="10445"/>
          <a:stretch/>
        </p:blipFill>
        <p:spPr>
          <a:xfrm>
            <a:off x="10398937" y="177317"/>
            <a:ext cx="1595220" cy="19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729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57238" r="17679"/>
          <a:stretch/>
        </p:blipFill>
        <p:spPr>
          <a:xfrm>
            <a:off x="8449672" y="0"/>
            <a:ext cx="3742328" cy="194396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7AE80A1D-F6AE-4B11-9AF2-DFB8F5331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4547" b="59946"/>
          <a:stretch/>
        </p:blipFill>
        <p:spPr>
          <a:xfrm>
            <a:off x="0" y="5037147"/>
            <a:ext cx="3430098" cy="1820853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>
            <a:off x="828702" y="5944740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>
            <a:off x="703681" y="564563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>
            <a:off x="10626630" y="5363447"/>
            <a:ext cx="429986" cy="43565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>
            <a:off x="10880533" y="399458"/>
            <a:ext cx="607786" cy="26923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>
            <a:off x="375749" y="5198074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3506" t="53222" r="-1" b="7410"/>
          <a:stretch/>
        </p:blipFill>
        <p:spPr>
          <a:xfrm>
            <a:off x="10364715" y="4751651"/>
            <a:ext cx="1695081" cy="2106349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xmlns="" id="{B37DAB30-AE17-494B-A305-968D5DD24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76611" r="22459"/>
          <a:stretch/>
        </p:blipFill>
        <p:spPr>
          <a:xfrm flipV="1">
            <a:off x="8264363" y="252919"/>
            <a:ext cx="3795433" cy="12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0448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6CD0AA1D-51B0-417B-82B8-E2C9B477F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1418" b="57238"/>
          <a:stretch/>
        </p:blipFill>
        <p:spPr>
          <a:xfrm flipH="1">
            <a:off x="9074241" y="4914036"/>
            <a:ext cx="3117759" cy="194396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xmlns="" id="{E836CCCC-7428-4039-865F-9297F16B6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 r="50000"/>
          <a:stretch/>
        </p:blipFill>
        <p:spPr>
          <a:xfrm rot="5400000" flipH="1" flipV="1">
            <a:off x="0" y="0"/>
            <a:ext cx="2272998" cy="22729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>
            <a:off x="613709" y="591176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>
            <a:off x="11121728" y="5994762"/>
            <a:ext cx="429986" cy="43565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xmlns="" id="{A113E885-561D-45C0-A6D1-4D35CFB7C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3005" r="45848"/>
          <a:stretch/>
        </p:blipFill>
        <p:spPr>
          <a:xfrm>
            <a:off x="1066209" y="5839120"/>
            <a:ext cx="607786" cy="26923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rot="16200000">
            <a:off x="382469" y="4831993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>
            <a:off x="10402469" y="594008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53222" r="13970"/>
          <a:stretch/>
        </p:blipFill>
        <p:spPr>
          <a:xfrm>
            <a:off x="7853465" y="4224469"/>
            <a:ext cx="4338536" cy="25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635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AE7BEDFA-2610-4F84-960B-78DB60A060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71307" b="4957"/>
          <a:stretch/>
        </p:blipFill>
        <p:spPr>
          <a:xfrm>
            <a:off x="10887627" y="2537383"/>
            <a:ext cx="1304373" cy="432061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591BBEA8-00F1-4025-AAF0-11C5B13DC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58583"/>
          <a:stretch/>
        </p:blipFill>
        <p:spPr>
          <a:xfrm>
            <a:off x="-1" y="0"/>
            <a:ext cx="1882827" cy="4545996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xmlns="" id="{E1944E40-BC77-4D94-BB8B-C6716FD19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1689" b="56318"/>
          <a:stretch/>
        </p:blipFill>
        <p:spPr>
          <a:xfrm rot="16200000">
            <a:off x="395883" y="528992"/>
            <a:ext cx="429986" cy="43565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21096747-956A-4611-B02E-7A1FC96EA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>
            <a:off x="10672634" y="6115502"/>
            <a:ext cx="429986" cy="43565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8D01861A-AD8A-499B-984C-B739C32B5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>
            <a:off x="11488319" y="4748830"/>
            <a:ext cx="429986" cy="435652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xmlns="" id="{7C2DE3F5-2066-4E4A-84ED-FA4181BAA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75607" b="56535"/>
          <a:stretch/>
        </p:blipFill>
        <p:spPr>
          <a:xfrm rot="16200000">
            <a:off x="382468" y="4584187"/>
            <a:ext cx="1560600" cy="232553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xmlns="" id="{285F590F-E4D0-4509-BD77-AC3C2A3D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>
            <a:off x="10617462" y="358339"/>
            <a:ext cx="1085850" cy="695324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xmlns="" id="{F4D99FE1-A995-4DDB-A389-349985A0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6" t="53222" r="26244"/>
          <a:stretch/>
        </p:blipFill>
        <p:spPr>
          <a:xfrm>
            <a:off x="8638687" y="4108062"/>
            <a:ext cx="3553314" cy="2502773"/>
          </a:xfrm>
          <a:prstGeom prst="rect">
            <a:avLst/>
          </a:prstGeom>
        </p:spPr>
      </p:pic>
      <p:sp>
        <p:nvSpPr>
          <p:cNvPr id="27" name="그림 개체 틀 4">
            <a:extLst>
              <a:ext uri="{FF2B5EF4-FFF2-40B4-BE49-F238E27FC236}">
                <a16:creationId xmlns:a16="http://schemas.microsoft.com/office/drawing/2014/main" xmlns="" id="{9741F65A-848F-4360-B95B-5998B7AAA7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50570" y="1180667"/>
            <a:ext cx="4496666" cy="449666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1832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0474210A-BA2C-4A4D-B784-114FCCE23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8D07C1FC-C8F6-4029-835D-5072B443223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xmlns="" id="{BDFDFBB0-7E70-454C-BA99-ABE9E7C834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/>
          <a:stretch/>
        </p:blipFill>
        <p:spPr>
          <a:xfrm rot="5400000" flipH="1" flipV="1">
            <a:off x="-1136499" y="1136499"/>
            <a:ext cx="4545996" cy="227299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xmlns="" id="{2B05F960-DD3C-4D15-B2C7-8D023F2C6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0000" r="50000"/>
          <a:stretch/>
        </p:blipFill>
        <p:spPr>
          <a:xfrm rot="10800000" flipH="1">
            <a:off x="9919002" y="4585002"/>
            <a:ext cx="2272998" cy="2272998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xmlns="" id="{78C287A8-F930-421F-904A-8085A399C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b="56318"/>
          <a:stretch/>
        </p:blipFill>
        <p:spPr>
          <a:xfrm flipH="1" flipV="1">
            <a:off x="1105465" y="336328"/>
            <a:ext cx="429986" cy="435652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xmlns="" id="{4A64E164-127B-4DE7-ADC7-1AB5A9DA8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1689" t="56318"/>
          <a:stretch/>
        </p:blipFill>
        <p:spPr>
          <a:xfrm flipH="1" flipV="1">
            <a:off x="11383434" y="5828339"/>
            <a:ext cx="429986" cy="435652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xmlns="" id="{D47AC592-ED93-4588-B0A9-3F7CC9E41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3942" r="29086" b="87004"/>
          <a:stretch/>
        </p:blipFill>
        <p:spPr>
          <a:xfrm flipH="1" flipV="1">
            <a:off x="10512577" y="336328"/>
            <a:ext cx="1085850" cy="695324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xmlns="" id="{566ADAD0-44EC-4FF2-83A5-A2A3C2E92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18215" t="53222" r="51317"/>
          <a:stretch/>
        </p:blipFill>
        <p:spPr>
          <a:xfrm rot="16200000" flipH="1" flipV="1">
            <a:off x="685019" y="4567568"/>
            <a:ext cx="1949220" cy="2502773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xmlns="" id="{FD14A831-EEDA-49E4-826D-A50F8F9B2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8246" t="78615" r="8748" b="9264"/>
          <a:stretch/>
        </p:blipFill>
        <p:spPr>
          <a:xfrm rot="16200000" flipH="1" flipV="1">
            <a:off x="174106" y="428110"/>
            <a:ext cx="832072" cy="648509"/>
          </a:xfrm>
          <a:prstGeom prst="rect">
            <a:avLst/>
          </a:prstGeom>
        </p:spPr>
      </p:pic>
      <p:sp>
        <p:nvSpPr>
          <p:cNvPr id="12" name="그림 개체 틀 4">
            <a:extLst>
              <a:ext uri="{FF2B5EF4-FFF2-40B4-BE49-F238E27FC236}">
                <a16:creationId xmlns:a16="http://schemas.microsoft.com/office/drawing/2014/main" xmlns="" id="{62008A51-FD32-49F1-97D6-9BCAE6E48F3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11700" y="1788927"/>
            <a:ext cx="2768600" cy="2768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xmlns="" id="{D45029B6-24D1-40AA-8B23-217FAE1030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5200" y="1788927"/>
            <a:ext cx="2768600" cy="2768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xmlns="" id="{8805F48D-DF03-4142-AADE-C8D77714EF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58200" y="1788927"/>
            <a:ext cx="2768600" cy="2768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75316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687" r:id="rId24"/>
    <p:sldLayoutId id="2147483664" r:id="rId2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svg"/><Relationship Id="rId5" Type="http://schemas.openxmlformats.org/officeDocument/2006/relationships/image" Target="../media/image24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5.svg"/><Relationship Id="rId7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5" Type="http://schemas.openxmlformats.org/officeDocument/2006/relationships/image" Target="../media/image37.svg"/><Relationship Id="rId10" Type="http://schemas.openxmlformats.org/officeDocument/2006/relationships/image" Target="../media/image9.svg"/><Relationship Id="rId4" Type="http://schemas.openxmlformats.org/officeDocument/2006/relationships/image" Target="../media/image32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17" Type="http://schemas.openxmlformats.org/officeDocument/2006/relationships/image" Target="../media/image25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7497AF-985D-4DA6-B1FB-A24DD34F5E26}"/>
              </a:ext>
            </a:extLst>
          </p:cNvPr>
          <p:cNvSpPr txBox="1"/>
          <p:nvPr userDrawn="1"/>
        </p:nvSpPr>
        <p:spPr>
          <a:xfrm>
            <a:off x="1400629" y="1575595"/>
            <a:ext cx="48196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i="1" dirty="0" smtClean="0">
                <a:latin typeface="+mj-lt"/>
                <a:cs typeface="Arial" panose="020B0604020202020204" pitchFamily="34" charset="0"/>
              </a:rPr>
              <a:t>Exist.ru</a:t>
            </a:r>
            <a:endParaRPr lang="en-US" altLang="ko-KR" sz="7200" i="1" dirty="0">
              <a:latin typeface="+mj-lt"/>
              <a:cs typeface="Arial" panose="020B0604020202020204" pitchFamily="34" charset="0"/>
            </a:endParaRPr>
          </a:p>
          <a:p>
            <a:r>
              <a:rPr lang="ru-RU" altLang="ko-KR" sz="2800" i="1" dirty="0" smtClean="0">
                <a:cs typeface="Arial" panose="020B0604020202020204" pitchFamily="34" charset="0"/>
              </a:rPr>
              <a:t>Интернет - магазин</a:t>
            </a:r>
            <a:endParaRPr lang="ko-KR" altLang="en-US" sz="2800" i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E5CF5B-C604-4E53-8788-C70D97AB30FE}"/>
              </a:ext>
            </a:extLst>
          </p:cNvPr>
          <p:cNvSpPr txBox="1"/>
          <p:nvPr userDrawn="1"/>
        </p:nvSpPr>
        <p:spPr>
          <a:xfrm>
            <a:off x="1400629" y="4430776"/>
            <a:ext cx="5223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 smtClean="0">
                <a:cs typeface="Arial" panose="020B0604020202020204" pitchFamily="34" charset="0"/>
              </a:rPr>
              <a:t>Дипломная работа по тестированию сайта</a:t>
            </a:r>
          </a:p>
          <a:p>
            <a:r>
              <a:rPr lang="ru-RU" altLang="ko-KR" sz="2000" dirty="0" smtClean="0">
                <a:cs typeface="Arial" panose="020B0604020202020204" pitchFamily="34" charset="0"/>
              </a:rPr>
              <a:t>                               Студент: Жгунов Пётр</a:t>
            </a:r>
          </a:p>
          <a:p>
            <a:r>
              <a:rPr lang="ru-RU" altLang="ko-KR" sz="2000" dirty="0">
                <a:cs typeface="Arial" panose="020B0604020202020204" pitchFamily="34" charset="0"/>
              </a:rPr>
              <a:t> </a:t>
            </a:r>
            <a:r>
              <a:rPr lang="ru-RU" altLang="ko-KR" sz="2000" dirty="0" smtClean="0">
                <a:cs typeface="Arial" panose="020B0604020202020204" pitchFamily="34" charset="0"/>
              </a:rPr>
              <a:t>                             </a:t>
            </a:r>
            <a:r>
              <a:rPr lang="en-US" altLang="ko-KR" sz="2000" dirty="0" smtClean="0">
                <a:cs typeface="Arial" panose="020B0604020202020204" pitchFamily="34" charset="0"/>
              </a:rPr>
              <a:t> </a:t>
            </a:r>
            <a:r>
              <a:rPr lang="ru-RU" altLang="ko-KR" sz="2000" dirty="0" smtClean="0">
                <a:cs typeface="Arial" panose="020B0604020202020204" pitchFamily="34" charset="0"/>
              </a:rPr>
              <a:t>Группа: </a:t>
            </a:r>
            <a:r>
              <a:rPr lang="en-US" altLang="ko-KR" sz="2000" dirty="0" smtClean="0">
                <a:cs typeface="Arial" panose="020B0604020202020204" pitchFamily="34" charset="0"/>
              </a:rPr>
              <a:t>QA227</a:t>
            </a:r>
            <a:endParaRPr lang="ko-KR" altLang="en-US" sz="2000" dirty="0"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F15D6D7-08FA-47AA-BD08-2D6F6DF4BB4A}"/>
              </a:ext>
            </a:extLst>
          </p:cNvPr>
          <p:cNvSpPr/>
          <p:nvPr userDrawn="1"/>
        </p:nvSpPr>
        <p:spPr>
          <a:xfrm>
            <a:off x="2299153" y="6054851"/>
            <a:ext cx="3022602" cy="5080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26. 08. 2023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21">
            <a:extLst>
              <a:ext uri="{FF2B5EF4-FFF2-40B4-BE49-F238E27FC236}">
                <a16:creationId xmlns:a16="http://schemas.microsoft.com/office/drawing/2014/main" xmlns="" id="{7C192620-1C86-4A25-BC04-C4A57D39784F}"/>
              </a:ext>
            </a:extLst>
          </p:cNvPr>
          <p:cNvSpPr/>
          <p:nvPr/>
        </p:nvSpPr>
        <p:spPr>
          <a:xfrm>
            <a:off x="6883400" y="2198308"/>
            <a:ext cx="4368800" cy="4582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 w="19050"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ru-RU" altLang="ko-KR" dirty="0" smtClean="0">
                <a:solidFill>
                  <a:schemeClr val="bg1"/>
                </a:solidFill>
              </a:rPr>
              <a:t>18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21">
            <a:extLst>
              <a:ext uri="{FF2B5EF4-FFF2-40B4-BE49-F238E27FC236}">
                <a16:creationId xmlns:a16="http://schemas.microsoft.com/office/drawing/2014/main" xmlns="" id="{7C192620-1C86-4A25-BC04-C4A57D39784F}"/>
              </a:ext>
            </a:extLst>
          </p:cNvPr>
          <p:cNvSpPr/>
          <p:nvPr/>
        </p:nvSpPr>
        <p:spPr>
          <a:xfrm>
            <a:off x="6883400" y="3011575"/>
            <a:ext cx="4368800" cy="4582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 w="19050"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ru-RU" altLang="ko-KR" dirty="0" smtClean="0">
                <a:solidFill>
                  <a:schemeClr val="bg1"/>
                </a:solidFill>
              </a:rPr>
              <a:t>18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21">
            <a:extLst>
              <a:ext uri="{FF2B5EF4-FFF2-40B4-BE49-F238E27FC236}">
                <a16:creationId xmlns:a16="http://schemas.microsoft.com/office/drawing/2014/main" xmlns="" id="{7C192620-1C86-4A25-BC04-C4A57D39784F}"/>
              </a:ext>
            </a:extLst>
          </p:cNvPr>
          <p:cNvSpPr/>
          <p:nvPr/>
        </p:nvSpPr>
        <p:spPr>
          <a:xfrm>
            <a:off x="6883400" y="3806036"/>
            <a:ext cx="4368800" cy="4582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 w="19050"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ru-RU" altLang="ko-KR" dirty="0" smtClean="0">
                <a:solidFill>
                  <a:schemeClr val="bg1"/>
                </a:solidFill>
              </a:rPr>
              <a:t>18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4B3DAD7-05DB-4781-B2CE-87CC61D58CD2}"/>
              </a:ext>
            </a:extLst>
          </p:cNvPr>
          <p:cNvSpPr txBox="1"/>
          <p:nvPr/>
        </p:nvSpPr>
        <p:spPr>
          <a:xfrm>
            <a:off x="1790704" y="738243"/>
            <a:ext cx="8610594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rgbClr val="21276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b="1" dirty="0" smtClean="0">
                <a:solidFill>
                  <a:schemeClr val="tx1"/>
                </a:solidFill>
              </a:rPr>
              <a:t>Кроссбраузерное тестирование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7F1149D-B6E0-440D-B996-299D55A542F8}"/>
              </a:ext>
            </a:extLst>
          </p:cNvPr>
          <p:cNvSpPr/>
          <p:nvPr/>
        </p:nvSpPr>
        <p:spPr>
          <a:xfrm>
            <a:off x="2043447" y="1406720"/>
            <a:ext cx="2236451" cy="369332"/>
          </a:xfrm>
          <a:prstGeom prst="rect">
            <a:avLst/>
          </a:prstGeom>
          <a:ln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 smtClean="0">
                <a:latin typeface="+mj-lt"/>
              </a:rPr>
              <a:t>Браузеры</a:t>
            </a:r>
            <a:endParaRPr lang="ko-KR" altLang="en-US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0B4280A-2701-4D76-88C8-52AC280ADBE5}"/>
              </a:ext>
            </a:extLst>
          </p:cNvPr>
          <p:cNvSpPr/>
          <p:nvPr/>
        </p:nvSpPr>
        <p:spPr>
          <a:xfrm>
            <a:off x="6548437" y="1406720"/>
            <a:ext cx="5038725" cy="646331"/>
          </a:xfrm>
          <a:prstGeom prst="rect">
            <a:avLst/>
          </a:prstGeom>
          <a:ln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 smtClean="0">
                <a:latin typeface="+mj-lt"/>
              </a:rPr>
              <a:t>Количество пунктов по чек листу где обнаружены дефекты</a:t>
            </a:r>
            <a:endParaRPr lang="ko-KR" altLang="en-US" dirty="0">
              <a:latin typeface="+mj-lt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3972833A-9DE7-4202-B353-D4EF628A89D7}"/>
              </a:ext>
            </a:extLst>
          </p:cNvPr>
          <p:cNvCxnSpPr>
            <a:cxnSpLocks/>
          </p:cNvCxnSpPr>
          <p:nvPr/>
        </p:nvCxnSpPr>
        <p:spPr>
          <a:xfrm>
            <a:off x="6096000" y="2186902"/>
            <a:ext cx="0" cy="3540798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7C192620-1C86-4A25-BC04-C4A57D39784F}"/>
              </a:ext>
            </a:extLst>
          </p:cNvPr>
          <p:cNvSpPr/>
          <p:nvPr/>
        </p:nvSpPr>
        <p:spPr>
          <a:xfrm>
            <a:off x="6883400" y="5409623"/>
            <a:ext cx="4368800" cy="4582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 w="19050"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ru-RU" altLang="ko-KR" dirty="0" smtClean="0">
                <a:solidFill>
                  <a:schemeClr val="bg1"/>
                </a:solidFill>
              </a:rPr>
              <a:t>18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01B04473-9543-49B5-B8D8-FE1AF2E2C935}"/>
              </a:ext>
            </a:extLst>
          </p:cNvPr>
          <p:cNvSpPr/>
          <p:nvPr/>
        </p:nvSpPr>
        <p:spPr>
          <a:xfrm>
            <a:off x="6883399" y="5409623"/>
            <a:ext cx="2136775" cy="45825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ru-RU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56A350FE-92EC-47B0-BA37-F137F724EF28}"/>
              </a:ext>
            </a:extLst>
          </p:cNvPr>
          <p:cNvSpPr/>
          <p:nvPr/>
        </p:nvSpPr>
        <p:spPr>
          <a:xfrm>
            <a:off x="6883402" y="2186902"/>
            <a:ext cx="727072" cy="45825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ru-RU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C6892F95-F9E6-4C50-9083-3271644D4A71}"/>
              </a:ext>
            </a:extLst>
          </p:cNvPr>
          <p:cNvSpPr/>
          <p:nvPr/>
        </p:nvSpPr>
        <p:spPr>
          <a:xfrm>
            <a:off x="6883402" y="3011575"/>
            <a:ext cx="727072" cy="45825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ru-RU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5FDA03C7-69F2-43BF-9420-0B1D0AD78E96}"/>
              </a:ext>
            </a:extLst>
          </p:cNvPr>
          <p:cNvSpPr/>
          <p:nvPr/>
        </p:nvSpPr>
        <p:spPr>
          <a:xfrm>
            <a:off x="6883400" y="3806036"/>
            <a:ext cx="727073" cy="45825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ru-RU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21">
            <a:extLst>
              <a:ext uri="{FF2B5EF4-FFF2-40B4-BE49-F238E27FC236}">
                <a16:creationId xmlns:a16="http://schemas.microsoft.com/office/drawing/2014/main" xmlns="" id="{7C192620-1C86-4A25-BC04-C4A57D39784F}"/>
              </a:ext>
            </a:extLst>
          </p:cNvPr>
          <p:cNvSpPr/>
          <p:nvPr/>
        </p:nvSpPr>
        <p:spPr>
          <a:xfrm>
            <a:off x="977273" y="2186902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088184"/>
          </a:solidFill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Google Chrome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21">
            <a:extLst>
              <a:ext uri="{FF2B5EF4-FFF2-40B4-BE49-F238E27FC236}">
                <a16:creationId xmlns:a16="http://schemas.microsoft.com/office/drawing/2014/main" xmlns="" id="{7C192620-1C86-4A25-BC04-C4A57D39784F}"/>
              </a:ext>
            </a:extLst>
          </p:cNvPr>
          <p:cNvSpPr/>
          <p:nvPr/>
        </p:nvSpPr>
        <p:spPr>
          <a:xfrm>
            <a:off x="6883400" y="4600497"/>
            <a:ext cx="4368800" cy="4582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 w="19050"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ru-RU" altLang="ko-KR" dirty="0" smtClean="0">
                <a:solidFill>
                  <a:schemeClr val="bg1"/>
                </a:solidFill>
              </a:rPr>
              <a:t>18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30">
            <a:extLst>
              <a:ext uri="{FF2B5EF4-FFF2-40B4-BE49-F238E27FC236}">
                <a16:creationId xmlns:a16="http://schemas.microsoft.com/office/drawing/2014/main" xmlns="" id="{5FDA03C7-69F2-43BF-9420-0B1D0AD78E96}"/>
              </a:ext>
            </a:extLst>
          </p:cNvPr>
          <p:cNvSpPr/>
          <p:nvPr/>
        </p:nvSpPr>
        <p:spPr>
          <a:xfrm>
            <a:off x="6883401" y="4600497"/>
            <a:ext cx="727073" cy="45825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ru-RU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21">
            <a:extLst>
              <a:ext uri="{FF2B5EF4-FFF2-40B4-BE49-F238E27FC236}">
                <a16:creationId xmlns:a16="http://schemas.microsoft.com/office/drawing/2014/main" xmlns="" id="{7C192620-1C86-4A25-BC04-C4A57D39784F}"/>
              </a:ext>
            </a:extLst>
          </p:cNvPr>
          <p:cNvSpPr/>
          <p:nvPr/>
        </p:nvSpPr>
        <p:spPr>
          <a:xfrm>
            <a:off x="977273" y="3011575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088184"/>
          </a:solidFill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Microsoft Edge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21">
            <a:extLst>
              <a:ext uri="{FF2B5EF4-FFF2-40B4-BE49-F238E27FC236}">
                <a16:creationId xmlns:a16="http://schemas.microsoft.com/office/drawing/2014/main" xmlns="" id="{7C192620-1C86-4A25-BC04-C4A57D39784F}"/>
              </a:ext>
            </a:extLst>
          </p:cNvPr>
          <p:cNvSpPr/>
          <p:nvPr/>
        </p:nvSpPr>
        <p:spPr>
          <a:xfrm>
            <a:off x="977273" y="3806036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088184"/>
          </a:solidFill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Opera One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21">
            <a:extLst>
              <a:ext uri="{FF2B5EF4-FFF2-40B4-BE49-F238E27FC236}">
                <a16:creationId xmlns:a16="http://schemas.microsoft.com/office/drawing/2014/main" xmlns="" id="{7C192620-1C86-4A25-BC04-C4A57D39784F}"/>
              </a:ext>
            </a:extLst>
          </p:cNvPr>
          <p:cNvSpPr/>
          <p:nvPr/>
        </p:nvSpPr>
        <p:spPr>
          <a:xfrm>
            <a:off x="977273" y="4600497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088184"/>
          </a:solidFill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Mozilla Firefox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21">
            <a:extLst>
              <a:ext uri="{FF2B5EF4-FFF2-40B4-BE49-F238E27FC236}">
                <a16:creationId xmlns:a16="http://schemas.microsoft.com/office/drawing/2014/main" xmlns="" id="{7C192620-1C86-4A25-BC04-C4A57D39784F}"/>
              </a:ext>
            </a:extLst>
          </p:cNvPr>
          <p:cNvSpPr/>
          <p:nvPr/>
        </p:nvSpPr>
        <p:spPr>
          <a:xfrm>
            <a:off x="977273" y="5409623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088184"/>
          </a:solidFill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Safari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89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133746"/>
            <a:ext cx="6086475" cy="342364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593A19F-EEE5-49AE-818E-2BB1A708809E}"/>
              </a:ext>
            </a:extLst>
          </p:cNvPr>
          <p:cNvSpPr txBox="1"/>
          <p:nvPr/>
        </p:nvSpPr>
        <p:spPr>
          <a:xfrm>
            <a:off x="6029324" y="3650437"/>
            <a:ext cx="5915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/>
              <a:t>Больше всего ошибок было выявлено в браузере </a:t>
            </a:r>
            <a:r>
              <a:rPr lang="ru-RU" altLang="ko-KR" sz="1400" dirty="0" err="1"/>
              <a:t>Safari</a:t>
            </a:r>
            <a:r>
              <a:rPr lang="ru-RU" altLang="ko-KR" sz="1400" dirty="0"/>
              <a:t>: </a:t>
            </a:r>
            <a:r>
              <a:rPr lang="ru-RU" altLang="ko-KR" sz="1400" dirty="0" smtClean="0"/>
              <a:t>8 </a:t>
            </a:r>
            <a:r>
              <a:rPr lang="ru-RU" altLang="ko-KR" sz="1400" dirty="0"/>
              <a:t>дефектов из 18 тестов. Здесь некорректное отображение страницы; смещение кнопок, блоков, картинок; нет анимации на элементах. 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ECD4B9B-77A5-4798-BF78-6F8098276537}"/>
              </a:ext>
            </a:extLst>
          </p:cNvPr>
          <p:cNvSpPr/>
          <p:nvPr/>
        </p:nvSpPr>
        <p:spPr>
          <a:xfrm>
            <a:off x="5654362" y="3105714"/>
            <a:ext cx="137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lt"/>
              </a:rPr>
              <a:t>01.</a:t>
            </a:r>
            <a:endParaRPr lang="ko-KR" altLang="en-US" sz="3200" dirty="0"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C0162F7-B4A4-4E66-A53C-2E3EBA888285}"/>
              </a:ext>
            </a:extLst>
          </p:cNvPr>
          <p:cNvSpPr/>
          <p:nvPr/>
        </p:nvSpPr>
        <p:spPr>
          <a:xfrm>
            <a:off x="6390961" y="3243307"/>
            <a:ext cx="4890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 smtClean="0">
                <a:latin typeface="+mj-lt"/>
              </a:rPr>
              <a:t>“</a:t>
            </a:r>
            <a:r>
              <a:rPr lang="ru-RU" altLang="ko-KR" sz="2000" i="1" dirty="0" smtClean="0">
                <a:latin typeface="+mj-lt"/>
              </a:rPr>
              <a:t>Минус</a:t>
            </a:r>
            <a:r>
              <a:rPr lang="en-US" altLang="ko-KR" sz="2000" i="1" dirty="0" smtClean="0">
                <a:latin typeface="+mj-lt"/>
              </a:rPr>
              <a:t>”</a:t>
            </a:r>
            <a:r>
              <a:rPr lang="ru-RU" altLang="ko-KR" sz="2000" i="1" dirty="0" smtClean="0">
                <a:latin typeface="+mj-lt"/>
              </a:rPr>
              <a:t> </a:t>
            </a:r>
            <a:r>
              <a:rPr lang="en-US" altLang="ko-KR" sz="2000" i="1" dirty="0" smtClean="0">
                <a:latin typeface="+mj-lt"/>
              </a:rPr>
              <a:t>Safari</a:t>
            </a:r>
            <a:endParaRPr lang="ko-KR" altLang="en-US" sz="2000" i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94FC6E2-2D81-43DD-B423-437087632A6A}"/>
              </a:ext>
            </a:extLst>
          </p:cNvPr>
          <p:cNvSpPr txBox="1"/>
          <p:nvPr/>
        </p:nvSpPr>
        <p:spPr>
          <a:xfrm>
            <a:off x="6029324" y="5009295"/>
            <a:ext cx="5915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/>
              <a:t>Во всех тестируемых браузерах обнаружен дефект это разное отображение стоимости на один и </a:t>
            </a:r>
            <a:r>
              <a:rPr lang="ru-RU" altLang="ko-KR" sz="1400" dirty="0" smtClean="0"/>
              <a:t>тот же </a:t>
            </a:r>
            <a:r>
              <a:rPr lang="ru-RU" altLang="ko-KR" sz="1400" dirty="0"/>
              <a:t>товар. В данный момент дефект исправлен.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8FEB4F6-20B4-4E72-8D27-740384B79FC4}"/>
              </a:ext>
            </a:extLst>
          </p:cNvPr>
          <p:cNvSpPr/>
          <p:nvPr/>
        </p:nvSpPr>
        <p:spPr>
          <a:xfrm>
            <a:off x="5654362" y="4434045"/>
            <a:ext cx="137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+mj-lt"/>
              </a:rPr>
              <a:t>02.</a:t>
            </a:r>
            <a:endParaRPr lang="ko-KR" altLang="en-US" sz="3200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CE7105F-0F2C-4626-AE02-4B9862942751}"/>
              </a:ext>
            </a:extLst>
          </p:cNvPr>
          <p:cNvSpPr/>
          <p:nvPr/>
        </p:nvSpPr>
        <p:spPr>
          <a:xfrm>
            <a:off x="6390961" y="4568391"/>
            <a:ext cx="4890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i="1" dirty="0" smtClean="0">
                <a:latin typeface="+mj-lt"/>
              </a:rPr>
              <a:t>Один на всех</a:t>
            </a:r>
            <a:endParaRPr lang="ko-KR" altLang="en-US" sz="2000" i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F94B4E8-92C8-4AEC-A15E-2AA6125D2C8A}"/>
              </a:ext>
            </a:extLst>
          </p:cNvPr>
          <p:cNvSpPr txBox="1"/>
          <p:nvPr/>
        </p:nvSpPr>
        <p:spPr>
          <a:xfrm>
            <a:off x="496574" y="0"/>
            <a:ext cx="10315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i="1" dirty="0">
                <a:latin typeface="+mj-lt"/>
                <a:cs typeface="Arial" panose="020B0604020202020204" pitchFamily="34" charset="0"/>
              </a:rPr>
              <a:t>Во </a:t>
            </a:r>
            <a:r>
              <a:rPr lang="ru-RU" altLang="ko-KR" sz="3600" i="1" dirty="0" smtClean="0">
                <a:latin typeface="+mj-lt"/>
                <a:cs typeface="Arial" panose="020B0604020202020204" pitchFamily="34" charset="0"/>
              </a:rPr>
              <a:t>время кроссбраузерного </a:t>
            </a:r>
            <a:r>
              <a:rPr lang="ru-RU" altLang="ko-KR" sz="3600" i="1" dirty="0">
                <a:latin typeface="+mj-lt"/>
                <a:cs typeface="Arial" panose="020B0604020202020204" pitchFamily="34" charset="0"/>
              </a:rPr>
              <a:t>тестирования </a:t>
            </a:r>
            <a:r>
              <a:rPr lang="ru-RU" altLang="ko-KR" sz="3600" i="1" dirty="0" smtClean="0">
                <a:latin typeface="+mj-lt"/>
                <a:cs typeface="Arial" panose="020B0604020202020204" pitchFamily="34" charset="0"/>
              </a:rPr>
              <a:t>проведено </a:t>
            </a:r>
            <a:r>
              <a:rPr lang="ru-RU" altLang="ko-KR" sz="3600" i="1" dirty="0">
                <a:latin typeface="+mj-lt"/>
                <a:cs typeface="Arial" panose="020B0604020202020204" pitchFamily="34" charset="0"/>
              </a:rPr>
              <a:t>18 </a:t>
            </a:r>
            <a:r>
              <a:rPr lang="ru-RU" altLang="ko-KR" sz="3600" i="1" dirty="0" smtClean="0">
                <a:latin typeface="+mj-lt"/>
                <a:cs typeface="Arial" panose="020B0604020202020204" pitchFamily="34" charset="0"/>
              </a:rPr>
              <a:t>проверок по чек листу. </a:t>
            </a:r>
            <a:endParaRPr lang="ko-KR" altLang="en-US" sz="3600" i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9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55C2D93-07CF-4E73-B1C4-BC0E03FA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802373"/>
            <a:ext cx="5660572" cy="55435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27C9568-36D3-4729-A805-A031AA8E92DD}"/>
              </a:ext>
            </a:extLst>
          </p:cNvPr>
          <p:cNvSpPr txBox="1"/>
          <p:nvPr/>
        </p:nvSpPr>
        <p:spPr>
          <a:xfrm>
            <a:off x="1390651" y="164376"/>
            <a:ext cx="910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i="1" dirty="0" smtClean="0">
                <a:latin typeface="+mj-lt"/>
                <a:cs typeface="Arial" panose="020B0604020202020204" pitchFamily="34" charset="0"/>
              </a:rPr>
              <a:t>Тестирование пользовательского интерфейса</a:t>
            </a:r>
            <a:endParaRPr lang="ko-KR" altLang="en-US" sz="3200" i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87493EE-73AC-4ACC-B25D-C64D8F29A9C1}"/>
              </a:ext>
            </a:extLst>
          </p:cNvPr>
          <p:cNvSpPr txBox="1"/>
          <p:nvPr/>
        </p:nvSpPr>
        <p:spPr>
          <a:xfrm>
            <a:off x="3590925" y="2422892"/>
            <a:ext cx="318856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dirty="0" smtClean="0">
                <a:solidFill>
                  <a:schemeClr val="bg1"/>
                </a:solidFill>
                <a:latin typeface="+mj-lt"/>
              </a:rPr>
              <a:t>Проверено 28 пунктов по чек - листу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D167F07-9DE2-4FB2-AF7A-B2F88D4CD029}"/>
              </a:ext>
            </a:extLst>
          </p:cNvPr>
          <p:cNvSpPr txBox="1"/>
          <p:nvPr/>
        </p:nvSpPr>
        <p:spPr>
          <a:xfrm>
            <a:off x="7036320" y="1839139"/>
            <a:ext cx="4340517" cy="40010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4D4D4D"/>
                </a:solidFill>
              </a:defRPr>
            </a:lvl1pPr>
          </a:lstStyle>
          <a:p>
            <a:r>
              <a:rPr lang="ru-RU" altLang="ko-KR" i="1" dirty="0" smtClean="0">
                <a:solidFill>
                  <a:schemeClr val="tx1"/>
                </a:solidFill>
              </a:rPr>
              <a:t>На сайте обнаружены проблемы:</a:t>
            </a:r>
          </a:p>
          <a:p>
            <a:r>
              <a:rPr lang="ru-RU" altLang="ko-KR" sz="1400" dirty="0">
                <a:solidFill>
                  <a:schemeClr val="tx1"/>
                </a:solidFill>
              </a:rPr>
              <a:t>1</a:t>
            </a:r>
            <a:r>
              <a:rPr lang="ru-RU" altLang="ko-KR" sz="1400" dirty="0" smtClean="0">
                <a:solidFill>
                  <a:schemeClr val="tx1"/>
                </a:solidFill>
              </a:rPr>
              <a:t>) не </a:t>
            </a:r>
            <a:r>
              <a:rPr lang="ru-RU" altLang="ko-KR" sz="1400" dirty="0">
                <a:solidFill>
                  <a:schemeClr val="tx1"/>
                </a:solidFill>
              </a:rPr>
              <a:t>предусмотрена регистрация через аккаунты соцсетей</a:t>
            </a:r>
            <a:r>
              <a:rPr lang="ru-RU" altLang="ko-KR" sz="1400" dirty="0" smtClean="0">
                <a:solidFill>
                  <a:schemeClr val="tx1"/>
                </a:solidFill>
              </a:rPr>
              <a:t>;</a:t>
            </a:r>
          </a:p>
          <a:p>
            <a:r>
              <a:rPr lang="ru-RU" altLang="ko-KR" sz="1400" dirty="0">
                <a:solidFill>
                  <a:schemeClr val="tx1"/>
                </a:solidFill>
              </a:rPr>
              <a:t>2</a:t>
            </a:r>
            <a:r>
              <a:rPr lang="ru-RU" altLang="ko-KR" sz="1400" dirty="0" smtClean="0">
                <a:solidFill>
                  <a:schemeClr val="tx1"/>
                </a:solidFill>
              </a:rPr>
              <a:t>) нет </a:t>
            </a:r>
            <a:r>
              <a:rPr lang="ru-RU" altLang="ko-KR" sz="1400" dirty="0">
                <a:solidFill>
                  <a:schemeClr val="tx1"/>
                </a:solidFill>
              </a:rPr>
              <a:t>возможности добавлять товар в корзину не зарегистрированному пользователю</a:t>
            </a:r>
            <a:r>
              <a:rPr lang="ru-RU" altLang="ko-KR" sz="1400" dirty="0" smtClean="0">
                <a:solidFill>
                  <a:schemeClr val="tx1"/>
                </a:solidFill>
              </a:rPr>
              <a:t>;</a:t>
            </a:r>
          </a:p>
          <a:p>
            <a:r>
              <a:rPr lang="ru-RU" altLang="ko-KR" sz="1400" dirty="0">
                <a:solidFill>
                  <a:schemeClr val="tx1"/>
                </a:solidFill>
              </a:rPr>
              <a:t>3</a:t>
            </a:r>
            <a:r>
              <a:rPr lang="ru-RU" altLang="ko-KR" sz="1400" dirty="0" smtClean="0">
                <a:solidFill>
                  <a:schemeClr val="tx1"/>
                </a:solidFill>
              </a:rPr>
              <a:t>) отображаются </a:t>
            </a:r>
            <a:r>
              <a:rPr lang="ru-RU" altLang="ko-KR" sz="1400" dirty="0">
                <a:solidFill>
                  <a:schemeClr val="tx1"/>
                </a:solidFill>
              </a:rPr>
              <a:t>пустые </a:t>
            </a:r>
            <a:r>
              <a:rPr lang="ru-RU" altLang="ko-KR" sz="1400" dirty="0" smtClean="0">
                <a:solidFill>
                  <a:schemeClr val="tx1"/>
                </a:solidFill>
              </a:rPr>
              <a:t>закрашенные области;</a:t>
            </a:r>
          </a:p>
          <a:p>
            <a:r>
              <a:rPr lang="ru-RU" altLang="ko-KR" sz="1400" dirty="0">
                <a:solidFill>
                  <a:schemeClr val="tx1"/>
                </a:solidFill>
              </a:rPr>
              <a:t>4</a:t>
            </a:r>
            <a:r>
              <a:rPr lang="ru-RU" altLang="ko-KR" sz="1400" dirty="0" smtClean="0">
                <a:solidFill>
                  <a:schemeClr val="tx1"/>
                </a:solidFill>
              </a:rPr>
              <a:t>) имеется </a:t>
            </a:r>
            <a:r>
              <a:rPr lang="ru-RU" altLang="ko-KR" sz="1400" dirty="0">
                <a:solidFill>
                  <a:schemeClr val="tx1"/>
                </a:solidFill>
              </a:rPr>
              <a:t>описание </a:t>
            </a:r>
            <a:r>
              <a:rPr lang="ru-RU" altLang="ko-KR" sz="1400" dirty="0" smtClean="0">
                <a:solidFill>
                  <a:schemeClr val="tx1"/>
                </a:solidFill>
              </a:rPr>
              <a:t>иероглифами;</a:t>
            </a:r>
          </a:p>
          <a:p>
            <a:r>
              <a:rPr lang="ru-RU" altLang="ko-KR" sz="1400" dirty="0">
                <a:solidFill>
                  <a:schemeClr val="tx1"/>
                </a:solidFill>
              </a:rPr>
              <a:t>5</a:t>
            </a:r>
            <a:r>
              <a:rPr lang="ru-RU" altLang="ko-KR" sz="1400" dirty="0" smtClean="0">
                <a:solidFill>
                  <a:schemeClr val="tx1"/>
                </a:solidFill>
              </a:rPr>
              <a:t>) присутствуют </a:t>
            </a:r>
            <a:r>
              <a:rPr lang="ru-RU" altLang="ko-KR" sz="1400" dirty="0">
                <a:solidFill>
                  <a:schemeClr val="tx1"/>
                </a:solidFill>
              </a:rPr>
              <a:t>смещение иконок и </a:t>
            </a:r>
            <a:r>
              <a:rPr lang="ru-RU" altLang="ko-KR" sz="1400" dirty="0" smtClean="0">
                <a:solidFill>
                  <a:schemeClr val="tx1"/>
                </a:solidFill>
              </a:rPr>
              <a:t>текста;</a:t>
            </a:r>
          </a:p>
          <a:p>
            <a:r>
              <a:rPr lang="ru-RU" altLang="ko-KR" sz="1400" dirty="0">
                <a:solidFill>
                  <a:schemeClr val="tx1"/>
                </a:solidFill>
              </a:rPr>
              <a:t>6</a:t>
            </a:r>
            <a:r>
              <a:rPr lang="ru-RU" altLang="ko-KR" sz="1400" dirty="0" smtClean="0">
                <a:solidFill>
                  <a:schemeClr val="tx1"/>
                </a:solidFill>
              </a:rPr>
              <a:t>) поиск </a:t>
            </a:r>
            <a:r>
              <a:rPr lang="ru-RU" altLang="ko-KR" sz="1400" dirty="0">
                <a:solidFill>
                  <a:schemeClr val="tx1"/>
                </a:solidFill>
              </a:rPr>
              <a:t>товара по наименованию не поддерживается сайтом, работает только по штрих коду и </a:t>
            </a:r>
            <a:r>
              <a:rPr lang="ru-RU" altLang="ko-KR" sz="1400" dirty="0" smtClean="0">
                <a:solidFill>
                  <a:schemeClr val="tx1"/>
                </a:solidFill>
              </a:rPr>
              <a:t>артикулу;</a:t>
            </a:r>
          </a:p>
          <a:p>
            <a:r>
              <a:rPr lang="ru-RU" altLang="ko-KR" sz="1400" dirty="0">
                <a:solidFill>
                  <a:schemeClr val="tx1"/>
                </a:solidFill>
              </a:rPr>
              <a:t>7</a:t>
            </a:r>
            <a:r>
              <a:rPr lang="ru-RU" altLang="ko-KR" sz="1400" dirty="0" smtClean="0">
                <a:solidFill>
                  <a:schemeClr val="tx1"/>
                </a:solidFill>
              </a:rPr>
              <a:t>) присутствует </a:t>
            </a:r>
            <a:r>
              <a:rPr lang="ru-RU" altLang="ko-KR" sz="1400" dirty="0">
                <a:solidFill>
                  <a:schemeClr val="tx1"/>
                </a:solidFill>
              </a:rPr>
              <a:t>392 не рабочих ссылки (отсутствие фото товара и загрузка документации о товаре). Это 0,12 % от всех использующихся ссылок на </a:t>
            </a:r>
            <a:r>
              <a:rPr lang="ru-RU" altLang="ko-KR" sz="1400" dirty="0" smtClean="0">
                <a:solidFill>
                  <a:schemeClr val="tx1"/>
                </a:solidFill>
              </a:rPr>
              <a:t>сайте; </a:t>
            </a:r>
          </a:p>
          <a:p>
            <a:r>
              <a:rPr lang="ru-RU" altLang="ko-KR" sz="1400" dirty="0">
                <a:solidFill>
                  <a:schemeClr val="tx1"/>
                </a:solidFill>
              </a:rPr>
              <a:t>8</a:t>
            </a:r>
            <a:r>
              <a:rPr lang="ru-RU" altLang="ko-KR" sz="1400" dirty="0" smtClean="0">
                <a:solidFill>
                  <a:schemeClr val="tx1"/>
                </a:solidFill>
              </a:rPr>
              <a:t>) на </a:t>
            </a:r>
            <a:r>
              <a:rPr lang="ru-RU" altLang="ko-KR" sz="1400" dirty="0">
                <a:solidFill>
                  <a:schemeClr val="tx1"/>
                </a:solidFill>
              </a:rPr>
              <a:t>сайте отображаются подсвеченные пустые области при наведении на них, а при нажатии на них выводится информация для </a:t>
            </a:r>
            <a:r>
              <a:rPr lang="ru-RU" altLang="ko-KR" sz="1400" dirty="0" smtClean="0">
                <a:solidFill>
                  <a:schemeClr val="tx1"/>
                </a:solidFill>
              </a:rPr>
              <a:t>разработчиков;</a:t>
            </a:r>
          </a:p>
          <a:p>
            <a:r>
              <a:rPr lang="ru-RU" altLang="ko-KR" sz="1400" dirty="0">
                <a:solidFill>
                  <a:schemeClr val="tx1"/>
                </a:solidFill>
              </a:rPr>
              <a:t>9</a:t>
            </a:r>
            <a:r>
              <a:rPr lang="ru-RU" altLang="ko-KR" sz="1400" dirty="0" smtClean="0">
                <a:solidFill>
                  <a:schemeClr val="tx1"/>
                </a:solidFill>
              </a:rPr>
              <a:t>) при </a:t>
            </a:r>
            <a:r>
              <a:rPr lang="ru-RU" altLang="ko-KR" sz="1400" dirty="0">
                <a:solidFill>
                  <a:schemeClr val="tx1"/>
                </a:solidFill>
              </a:rPr>
              <a:t>отключенном </a:t>
            </a:r>
            <a:r>
              <a:rPr lang="ru-RU" altLang="ko-KR" sz="1400" dirty="0" err="1">
                <a:solidFill>
                  <a:schemeClr val="tx1"/>
                </a:solidFill>
              </a:rPr>
              <a:t>Javascript</a:t>
            </a:r>
            <a:r>
              <a:rPr lang="ru-RU" altLang="ko-KR" sz="1400" dirty="0">
                <a:solidFill>
                  <a:schemeClr val="tx1"/>
                </a:solidFill>
              </a:rPr>
              <a:t> нет возможности настраивать профиль и пользоваться </a:t>
            </a:r>
            <a:r>
              <a:rPr lang="ru-RU" altLang="ko-KR" sz="1400" dirty="0" smtClean="0">
                <a:solidFill>
                  <a:schemeClr val="tx1"/>
                </a:solidFill>
              </a:rPr>
              <a:t>каталогами.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EF87C45-3752-4908-B2F9-1B11089C62D8}"/>
              </a:ext>
            </a:extLst>
          </p:cNvPr>
          <p:cNvSpPr txBox="1"/>
          <p:nvPr/>
        </p:nvSpPr>
        <p:spPr>
          <a:xfrm>
            <a:off x="4184959" y="3516520"/>
            <a:ext cx="280417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dirty="0" smtClean="0">
                <a:solidFill>
                  <a:schemeClr val="bg1"/>
                </a:solidFill>
                <a:latin typeface="+mj-lt"/>
              </a:rPr>
              <a:t>В 9 пунктах из 28 обнаружены дефекты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A51C484-3E12-40B5-8A3A-AFC492CDE8A1}"/>
              </a:ext>
            </a:extLst>
          </p:cNvPr>
          <p:cNvSpPr txBox="1"/>
          <p:nvPr/>
        </p:nvSpPr>
        <p:spPr>
          <a:xfrm>
            <a:off x="5144655" y="4735121"/>
            <a:ext cx="173643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dirty="0" smtClean="0">
                <a:solidFill>
                  <a:schemeClr val="bg1"/>
                </a:solidFill>
                <a:latin typeface="+mj-lt"/>
              </a:rPr>
              <a:t>Заведено 9 баг репортов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xmlns="" id="{EC6DAFAF-78B4-424D-BA2A-06E1C42E3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0462" y="2915580"/>
            <a:ext cx="438400" cy="388092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xmlns="" id="{4875BA7A-54D9-4341-A4A9-94E0CA491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5923" y="4111927"/>
            <a:ext cx="366532" cy="409654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xmlns="" id="{0B3EF9F7-EDDD-4B09-BD50-95A73BDB4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4959" y="5192322"/>
            <a:ext cx="424026" cy="4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7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4B3DAD7-05DB-4781-B2CE-87CC61D58CD2}"/>
              </a:ext>
            </a:extLst>
          </p:cNvPr>
          <p:cNvSpPr txBox="1"/>
          <p:nvPr/>
        </p:nvSpPr>
        <p:spPr>
          <a:xfrm>
            <a:off x="1695454" y="309618"/>
            <a:ext cx="8610594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rgbClr val="21276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dirty="0" smtClean="0">
                <a:solidFill>
                  <a:schemeClr val="tx1"/>
                </a:solidFill>
              </a:rPr>
              <a:t>Сформирован отчет по инструменту </a:t>
            </a:r>
            <a:r>
              <a:rPr lang="en-US" altLang="ko-KR" dirty="0" smtClean="0">
                <a:solidFill>
                  <a:schemeClr val="tx1"/>
                </a:solidFill>
              </a:rPr>
              <a:t>Xenu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86" y="832838"/>
            <a:ext cx="10058400" cy="565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95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D993D54-B685-45A7-8D30-0D25102CE23D}"/>
              </a:ext>
            </a:extLst>
          </p:cNvPr>
          <p:cNvSpPr txBox="1"/>
          <p:nvPr/>
        </p:nvSpPr>
        <p:spPr>
          <a:xfrm>
            <a:off x="7612913" y="2169741"/>
            <a:ext cx="439662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sz="1600" dirty="0" smtClean="0"/>
              <a:t>  </a:t>
            </a:r>
            <a:r>
              <a:rPr lang="ru-RU" sz="1600" dirty="0" smtClean="0"/>
              <a:t>Проведено </a:t>
            </a:r>
            <a:r>
              <a:rPr lang="ru-RU" sz="1600" dirty="0"/>
              <a:t>нагрузочное тестирование </a:t>
            </a:r>
            <a:endParaRPr lang="en-US" sz="1600" dirty="0" smtClean="0"/>
          </a:p>
          <a:p>
            <a:r>
              <a:rPr lang="ru-RU" sz="1600" dirty="0" smtClean="0"/>
              <a:t>сайта </a:t>
            </a:r>
            <a:r>
              <a:rPr lang="ru-RU" sz="1600" dirty="0"/>
              <a:t>интернет магазина </a:t>
            </a:r>
            <a:r>
              <a:rPr lang="en-US" sz="1600" dirty="0"/>
              <a:t>Exist</a:t>
            </a:r>
            <a:r>
              <a:rPr lang="ru-RU" sz="1600" dirty="0"/>
              <a:t>.</a:t>
            </a:r>
            <a:r>
              <a:rPr lang="en-US" sz="1600" dirty="0" err="1"/>
              <a:t>ru</a:t>
            </a:r>
            <a:r>
              <a:rPr lang="ru-RU" sz="1600" dirty="0"/>
              <a:t> по </a:t>
            </a:r>
            <a:endParaRPr lang="en-US" sz="1600" dirty="0" smtClean="0"/>
          </a:p>
          <a:p>
            <a:r>
              <a:rPr lang="ru-RU" sz="1600" dirty="0" smtClean="0"/>
              <a:t>средствам </a:t>
            </a:r>
            <a:r>
              <a:rPr lang="ru-RU" sz="1600" dirty="0"/>
              <a:t>инструмента </a:t>
            </a:r>
            <a:r>
              <a:rPr lang="en-US" sz="1600" dirty="0"/>
              <a:t>JMeter</a:t>
            </a:r>
            <a:r>
              <a:rPr lang="ru-RU" sz="1600" dirty="0"/>
              <a:t>. Для </a:t>
            </a:r>
            <a:endParaRPr lang="en-US" sz="1600" dirty="0" smtClean="0"/>
          </a:p>
          <a:p>
            <a:r>
              <a:rPr lang="ru-RU" sz="1600" dirty="0" smtClean="0"/>
              <a:t>недопущения </a:t>
            </a:r>
            <a:r>
              <a:rPr lang="ru-RU" sz="1600" dirty="0"/>
              <a:t>перегрузки сайта была </a:t>
            </a:r>
            <a:endParaRPr lang="en-US" sz="1600" dirty="0" smtClean="0"/>
          </a:p>
          <a:p>
            <a:r>
              <a:rPr lang="ru-RU" sz="1600" dirty="0" smtClean="0"/>
              <a:t>собрана </a:t>
            </a:r>
            <a:r>
              <a:rPr lang="ru-RU" sz="1600" dirty="0"/>
              <a:t>информация о количестве </a:t>
            </a:r>
            <a:endParaRPr lang="en-US" sz="1600" dirty="0" smtClean="0"/>
          </a:p>
          <a:p>
            <a:r>
              <a:rPr lang="ru-RU" sz="1600" dirty="0" smtClean="0"/>
              <a:t>посещений </a:t>
            </a:r>
            <a:r>
              <a:rPr lang="ru-RU" sz="1600" dirty="0"/>
              <a:t>за последний месяц. Бесплатный </a:t>
            </a:r>
            <a:endParaRPr lang="ru-RU" sz="1600" dirty="0" smtClean="0"/>
          </a:p>
          <a:p>
            <a:r>
              <a:rPr lang="ru-RU" sz="1600" dirty="0" smtClean="0"/>
              <a:t>веб </a:t>
            </a:r>
            <a:r>
              <a:rPr lang="ru-RU" sz="1600" dirty="0"/>
              <a:t>инструмент </a:t>
            </a:r>
            <a:r>
              <a:rPr lang="en-US" sz="1600" dirty="0"/>
              <a:t>Similarweb </a:t>
            </a:r>
            <a:r>
              <a:rPr lang="ru-RU" sz="1600" dirty="0"/>
              <a:t>выдал </a:t>
            </a:r>
            <a:endParaRPr lang="en-US" sz="1600" dirty="0" smtClean="0"/>
          </a:p>
          <a:p>
            <a:r>
              <a:rPr lang="ru-RU" sz="1600" dirty="0" smtClean="0"/>
              <a:t>статистику </a:t>
            </a:r>
            <a:r>
              <a:rPr lang="ru-RU" sz="1600" dirty="0"/>
              <a:t>в 16.4 миллиона визитов за июль </a:t>
            </a:r>
            <a:endParaRPr lang="ru-RU" sz="1600" dirty="0" smtClean="0"/>
          </a:p>
          <a:p>
            <a:r>
              <a:rPr lang="ru-RU" sz="1600" dirty="0" smtClean="0"/>
              <a:t>месяц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ru-RU" sz="1600" dirty="0"/>
              <a:t>Для тестирования посчитано и взято 200 </a:t>
            </a:r>
            <a:endParaRPr lang="en-US" sz="1600" dirty="0" smtClean="0"/>
          </a:p>
          <a:p>
            <a:r>
              <a:rPr lang="ru-RU" sz="1600" dirty="0" smtClean="0"/>
              <a:t>посетителей </a:t>
            </a:r>
            <a:r>
              <a:rPr lang="ru-RU" sz="1600" dirty="0"/>
              <a:t>в минуту, </a:t>
            </a:r>
            <a:r>
              <a:rPr lang="ru-RU" sz="1600" i="1" dirty="0"/>
              <a:t>т.к. помимо </a:t>
            </a:r>
            <a:endParaRPr lang="en-US" sz="1600" i="1" dirty="0" smtClean="0"/>
          </a:p>
          <a:p>
            <a:r>
              <a:rPr lang="ru-RU" sz="1600" i="1" dirty="0" smtClean="0"/>
              <a:t>используемых </a:t>
            </a:r>
            <a:r>
              <a:rPr lang="ru-RU" sz="1600" i="1" dirty="0"/>
              <a:t>виртуальных пользователей </a:t>
            </a:r>
            <a:endParaRPr lang="en-US" sz="1600" i="1" dirty="0" smtClean="0"/>
          </a:p>
          <a:p>
            <a:r>
              <a:rPr lang="ru-RU" sz="1600" i="1" dirty="0" smtClean="0"/>
              <a:t>сайт </a:t>
            </a:r>
            <a:r>
              <a:rPr lang="ru-RU" sz="1600" i="1" dirty="0"/>
              <a:t>могут посещать и реальные клиенты.</a:t>
            </a:r>
          </a:p>
          <a:p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A21AAA4-6711-4C0D-98A3-E62ABE2C73E5}"/>
              </a:ext>
            </a:extLst>
          </p:cNvPr>
          <p:cNvSpPr txBox="1"/>
          <p:nvPr/>
        </p:nvSpPr>
        <p:spPr>
          <a:xfrm>
            <a:off x="8074266" y="796514"/>
            <a:ext cx="3950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i="1" dirty="0" smtClean="0">
                <a:latin typeface="+mj-lt"/>
                <a:cs typeface="Arial" panose="020B0604020202020204" pitchFamily="34" charset="0"/>
              </a:rPr>
              <a:t>JMeter  and Similarweb</a:t>
            </a:r>
            <a:endParaRPr lang="ko-KR" altLang="en-US" sz="3600" i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DDC92F1-6B6A-4D7C-A195-9E2DB27CC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872"/>
            <a:ext cx="3606800" cy="3197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9702D5-6502-4AFF-8E78-D6EEA5BA0FE1}"/>
              </a:ext>
            </a:extLst>
          </p:cNvPr>
          <p:cNvSpPr txBox="1"/>
          <p:nvPr/>
        </p:nvSpPr>
        <p:spPr>
          <a:xfrm>
            <a:off x="1451956" y="131054"/>
            <a:ext cx="888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i="1" dirty="0" smtClean="0">
                <a:latin typeface="+mj-lt"/>
                <a:cs typeface="Arial" panose="020B0604020202020204" pitchFamily="34" charset="0"/>
              </a:rPr>
              <a:t>Нагрузочное тестирование</a:t>
            </a:r>
            <a:endParaRPr lang="ko-KR" altLang="en-US" sz="3600" i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" y="913529"/>
            <a:ext cx="7464057" cy="419853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2897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A58B75-761F-4ED7-81A3-18A6C674C89F}"/>
              </a:ext>
            </a:extLst>
          </p:cNvPr>
          <p:cNvSpPr txBox="1"/>
          <p:nvPr/>
        </p:nvSpPr>
        <p:spPr>
          <a:xfrm>
            <a:off x="2374900" y="711600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dirty="0" smtClean="0">
                <a:cs typeface="Arial" panose="020B0604020202020204" pitchFamily="34" charset="0"/>
              </a:rPr>
              <a:t>Инструмент </a:t>
            </a:r>
            <a:r>
              <a:rPr lang="en-US" altLang="ko-KR" sz="3600" dirty="0" smtClean="0">
                <a:cs typeface="Arial" panose="020B0604020202020204" pitchFamily="34" charset="0"/>
              </a:rPr>
              <a:t>JMeter</a:t>
            </a:r>
            <a:endParaRPr lang="ko-KR" altLang="en-US" sz="36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9DE9AC-189A-4377-A59C-8B8655F4EA24}"/>
              </a:ext>
            </a:extLst>
          </p:cNvPr>
          <p:cNvSpPr txBox="1"/>
          <p:nvPr/>
        </p:nvSpPr>
        <p:spPr>
          <a:xfrm>
            <a:off x="609600" y="4976849"/>
            <a:ext cx="347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ru-RU" sz="1400" dirty="0"/>
              <a:t>В </a:t>
            </a:r>
            <a:r>
              <a:rPr lang="en-US" sz="1400" dirty="0"/>
              <a:t>JMeter </a:t>
            </a:r>
            <a:r>
              <a:rPr lang="ru-RU" sz="1400" dirty="0"/>
              <a:t>выставлены значения таким образом </a:t>
            </a:r>
            <a:r>
              <a:rPr lang="ru-RU" sz="1400" dirty="0" smtClean="0"/>
              <a:t>что </a:t>
            </a:r>
            <a:r>
              <a:rPr lang="ru-RU" sz="1400" dirty="0"/>
              <a:t>на сайт каждую секунду будут заходить </a:t>
            </a:r>
            <a:r>
              <a:rPr lang="ru-RU" sz="1400" dirty="0" smtClean="0"/>
              <a:t>около 3 пользователей </a:t>
            </a:r>
            <a:r>
              <a:rPr lang="ru-RU" sz="1400" dirty="0"/>
              <a:t>в течении </a:t>
            </a:r>
            <a:endParaRPr lang="ru-RU" sz="1400" dirty="0" smtClean="0"/>
          </a:p>
          <a:p>
            <a:r>
              <a:rPr lang="ru-RU" sz="1400" dirty="0" smtClean="0"/>
              <a:t>60ти </a:t>
            </a:r>
            <a:r>
              <a:rPr lang="ru-RU" sz="1400" dirty="0"/>
              <a:t>секунд.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2A419C2-C74C-431B-B1B7-8ABBE265B5E1}"/>
              </a:ext>
            </a:extLst>
          </p:cNvPr>
          <p:cNvSpPr txBox="1"/>
          <p:nvPr/>
        </p:nvSpPr>
        <p:spPr>
          <a:xfrm>
            <a:off x="4356100" y="4988523"/>
            <a:ext cx="347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ru-RU" sz="1400" dirty="0"/>
              <a:t>Добавлен </a:t>
            </a:r>
            <a:r>
              <a:rPr lang="en-US" sz="1400" dirty="0"/>
              <a:t>Response Assertion </a:t>
            </a:r>
            <a:r>
              <a:rPr lang="ru-RU" sz="1400" dirty="0"/>
              <a:t>для </a:t>
            </a:r>
            <a:endParaRPr lang="ru-RU" sz="1400" dirty="0" smtClean="0"/>
          </a:p>
          <a:p>
            <a:r>
              <a:rPr lang="en-US" sz="1400" dirty="0" smtClean="0"/>
              <a:t>Response </a:t>
            </a:r>
            <a:r>
              <a:rPr lang="en-US" sz="1400" dirty="0"/>
              <a:t>Code 200</a:t>
            </a:r>
            <a:endParaRPr lang="ru-R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313DF6E-F454-43F8-B5A5-C144A8FC813D}"/>
              </a:ext>
            </a:extLst>
          </p:cNvPr>
          <p:cNvSpPr txBox="1"/>
          <p:nvPr/>
        </p:nvSpPr>
        <p:spPr>
          <a:xfrm>
            <a:off x="8102600" y="4976849"/>
            <a:ext cx="347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ru-RU" sz="1400" dirty="0"/>
              <a:t>Результат нагрузочного тестирования </a:t>
            </a:r>
            <a:endParaRPr lang="ru-RU" sz="1400" dirty="0" smtClean="0"/>
          </a:p>
          <a:p>
            <a:r>
              <a:rPr lang="ru-RU" sz="1400" dirty="0" smtClean="0"/>
              <a:t>показывает </a:t>
            </a:r>
            <a:r>
              <a:rPr lang="ru-RU" sz="1400" dirty="0"/>
              <a:t>отсутствие ошибок в </a:t>
            </a:r>
            <a:endParaRPr lang="ru-RU" sz="1400" dirty="0" smtClean="0"/>
          </a:p>
          <a:p>
            <a:r>
              <a:rPr lang="ru-RU" sz="1400" dirty="0" smtClean="0"/>
              <a:t>запросах </a:t>
            </a:r>
            <a:endParaRPr lang="ru-RU" sz="1400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8126"/>
          <a:stretch>
            <a:fillRect/>
          </a:stretch>
        </p:blipFill>
        <p:spPr/>
      </p:pic>
      <p:pic>
        <p:nvPicPr>
          <p:cNvPr id="14" name="Рисунок 13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r="7153"/>
          <a:stretch>
            <a:fillRect/>
          </a:stretch>
        </p:blipFill>
        <p:spPr/>
      </p:pic>
      <p:pic>
        <p:nvPicPr>
          <p:cNvPr id="12" name="Рисунок 11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r="3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568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C3AFC6B-9954-42B1-9736-0FE13F7FCB99}"/>
              </a:ext>
            </a:extLst>
          </p:cNvPr>
          <p:cNvSpPr txBox="1"/>
          <p:nvPr/>
        </p:nvSpPr>
        <p:spPr>
          <a:xfrm>
            <a:off x="515938" y="5289550"/>
            <a:ext cx="11322110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rgbClr val="2385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b="0" dirty="0">
                <a:solidFill>
                  <a:schemeClr val="tx1"/>
                </a:solidFill>
              </a:rPr>
              <a:t>По результатам нагрузочного тестирования </a:t>
            </a:r>
            <a:r>
              <a:rPr lang="ru-RU" b="0">
                <a:solidFill>
                  <a:schemeClr val="tx1"/>
                </a:solidFill>
              </a:rPr>
              <a:t>можно </a:t>
            </a:r>
            <a:r>
              <a:rPr lang="ru-RU" b="0" smtClean="0">
                <a:solidFill>
                  <a:schemeClr val="tx1"/>
                </a:solidFill>
              </a:rPr>
              <a:t>определить, </a:t>
            </a:r>
            <a:r>
              <a:rPr lang="ru-RU" b="0" dirty="0">
                <a:solidFill>
                  <a:schemeClr val="tx1"/>
                </a:solidFill>
              </a:rPr>
              <a:t>что </a:t>
            </a:r>
            <a:endParaRPr lang="en-US" b="0" dirty="0" smtClean="0">
              <a:solidFill>
                <a:schemeClr val="tx1"/>
              </a:solidFill>
            </a:endParaRPr>
          </a:p>
          <a:p>
            <a:r>
              <a:rPr lang="ru-RU" b="0" dirty="0" smtClean="0">
                <a:solidFill>
                  <a:schemeClr val="tx1"/>
                </a:solidFill>
              </a:rPr>
              <a:t>сайт </a:t>
            </a:r>
            <a:r>
              <a:rPr lang="ru-RU" b="0" dirty="0">
                <a:solidFill>
                  <a:schemeClr val="tx1"/>
                </a:solidFill>
              </a:rPr>
              <a:t>легко справляется с 200 </a:t>
            </a:r>
            <a:r>
              <a:rPr lang="ru-RU" b="0" dirty="0" smtClean="0">
                <a:solidFill>
                  <a:schemeClr val="tx1"/>
                </a:solidFill>
              </a:rPr>
              <a:t>посетителями </a:t>
            </a:r>
            <a:r>
              <a:rPr lang="ru-RU" b="0" dirty="0">
                <a:solidFill>
                  <a:schemeClr val="tx1"/>
                </a:solidFill>
              </a:rPr>
              <a:t>в минуту</a:t>
            </a: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xmlns="" id="{03925EC0-058F-4A4A-92C6-2DE1A2902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8410" y="4229100"/>
            <a:ext cx="314188" cy="22811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xmlns="" id="{05E508B2-D63E-4D11-9508-FBD0FAC33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9402" y="4229100"/>
            <a:ext cx="314188" cy="228110"/>
          </a:xfrm>
          <a:prstGeom prst="rect">
            <a:avLst/>
          </a:prstGeom>
        </p:spPr>
      </p:pic>
      <p:pic>
        <p:nvPicPr>
          <p:cNvPr id="2" name="Рисунок 1"/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1" b="3671"/>
          <a:stretch>
            <a:fillRect/>
          </a:stretch>
        </p:blipFill>
        <p:spPr>
          <a:xfrm>
            <a:off x="515938" y="311150"/>
            <a:ext cx="11155362" cy="4835525"/>
          </a:xfr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D6E50895-F4CF-4F28-97BE-CFB7B3A338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61689" b="56318"/>
          <a:stretch/>
        </p:blipFill>
        <p:spPr>
          <a:xfrm rot="16200000" flipH="1" flipV="1">
            <a:off x="11405229" y="408946"/>
            <a:ext cx="429986" cy="43565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xmlns="" id="{8FCEB088-8F8F-4E52-BED4-0CA16CEFEC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73005" r="45848"/>
          <a:stretch/>
        </p:blipFill>
        <p:spPr>
          <a:xfrm flipH="1" flipV="1">
            <a:off x="1011848" y="1082929"/>
            <a:ext cx="607786" cy="26923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B16E03DD-207D-41BC-A8EA-7CD37E73615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53942" r="29086" b="87004"/>
          <a:stretch/>
        </p:blipFill>
        <p:spPr>
          <a:xfrm flipH="1" flipV="1">
            <a:off x="10277448" y="712028"/>
            <a:ext cx="1085850" cy="6953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DF4D89C7-A812-4219-8C71-7571582341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18216" t="80194" r="33051"/>
          <a:stretch/>
        </p:blipFill>
        <p:spPr>
          <a:xfrm flipH="1" flipV="1">
            <a:off x="0" y="311930"/>
            <a:ext cx="3117759" cy="105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B399C05-15CF-4B49-827A-0B741C0E0775}"/>
              </a:ext>
            </a:extLst>
          </p:cNvPr>
          <p:cNvSpPr txBox="1"/>
          <p:nvPr/>
        </p:nvSpPr>
        <p:spPr>
          <a:xfrm>
            <a:off x="1397001" y="4582949"/>
            <a:ext cx="407987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800" i="1" dirty="0" smtClean="0">
                <a:latin typeface="+mj-lt"/>
              </a:rPr>
              <a:t>Автотест</a:t>
            </a:r>
            <a:endParaRPr lang="en-US" altLang="ko-KR" sz="2800" i="1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BCD4A22-B7D4-409D-8BFA-E093D9ED7BE5}"/>
              </a:ext>
            </a:extLst>
          </p:cNvPr>
          <p:cNvSpPr txBox="1"/>
          <p:nvPr/>
        </p:nvSpPr>
        <p:spPr>
          <a:xfrm>
            <a:off x="1008063" y="5106169"/>
            <a:ext cx="4668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ru-RU" altLang="ko-KR" sz="1400" dirty="0" smtClean="0"/>
              <a:t>Сценарий </a:t>
            </a:r>
            <a:r>
              <a:rPr lang="ru-RU" altLang="ko-KR" sz="1400" dirty="0" err="1" smtClean="0"/>
              <a:t>автотеста</a:t>
            </a:r>
            <a:r>
              <a:rPr lang="ru-RU" altLang="ko-KR" sz="1400" dirty="0" smtClean="0"/>
              <a:t> написан таким образом: </a:t>
            </a:r>
          </a:p>
          <a:p>
            <a:r>
              <a:rPr lang="ru-RU" altLang="ko-KR" sz="1400" dirty="0" smtClean="0"/>
              <a:t>-Авторизация на сайте</a:t>
            </a:r>
          </a:p>
          <a:p>
            <a:r>
              <a:rPr lang="ru-RU" altLang="ko-KR" sz="1400" dirty="0" smtClean="0"/>
              <a:t>-Выбор машины в гараже</a:t>
            </a:r>
          </a:p>
          <a:p>
            <a:r>
              <a:rPr lang="ru-RU" altLang="ko-KR" sz="1400" dirty="0" smtClean="0"/>
              <a:t>-Выбор и добавление товара из каталога в корзину</a:t>
            </a:r>
          </a:p>
          <a:p>
            <a:r>
              <a:rPr lang="ru-RU" altLang="ko-KR" sz="1400" dirty="0" smtClean="0"/>
              <a:t>-Очистка корзины</a:t>
            </a:r>
          </a:p>
          <a:p>
            <a:r>
              <a:rPr lang="ru-RU" altLang="ko-KR" sz="1400" dirty="0" smtClean="0"/>
              <a:t>На все действия осуществляется проверка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12D58CE-DD33-4E79-B2AD-926EFCF5B376}"/>
              </a:ext>
            </a:extLst>
          </p:cNvPr>
          <p:cNvSpPr txBox="1"/>
          <p:nvPr/>
        </p:nvSpPr>
        <p:spPr>
          <a:xfrm>
            <a:off x="6715124" y="4582949"/>
            <a:ext cx="407987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800" i="1" dirty="0" smtClean="0">
                <a:latin typeface="+mj-lt"/>
              </a:rPr>
              <a:t>Тест пройден</a:t>
            </a:r>
            <a:endParaRPr lang="en-US" altLang="ko-KR" sz="2800" i="1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10B8E64-4C20-4712-BCE0-1B6DDAF96EFD}"/>
              </a:ext>
            </a:extLst>
          </p:cNvPr>
          <p:cNvSpPr txBox="1"/>
          <p:nvPr/>
        </p:nvSpPr>
        <p:spPr>
          <a:xfrm>
            <a:off x="6715124" y="5400558"/>
            <a:ext cx="4079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altLang="ko-KR" sz="1400" dirty="0" smtClean="0"/>
              <a:t>Результаты теста указывают об успешном прохождении </a:t>
            </a:r>
            <a:endParaRPr lang="en-US" altLang="ko-KR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B8FFAE5-EB5F-4A3B-949F-10A467AC4C52}"/>
              </a:ext>
            </a:extLst>
          </p:cNvPr>
          <p:cNvSpPr txBox="1"/>
          <p:nvPr/>
        </p:nvSpPr>
        <p:spPr>
          <a:xfrm>
            <a:off x="2041451" y="421328"/>
            <a:ext cx="783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dirty="0" smtClean="0">
                <a:solidFill>
                  <a:schemeClr val="tx1"/>
                </a:solidFill>
                <a:latin typeface="+mn-lt"/>
              </a:rPr>
              <a:t>Автоматизированное тестирование</a:t>
            </a:r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6" b="15306"/>
          <a:stretch>
            <a:fillRect/>
          </a:stretch>
        </p:blipFill>
        <p:spPr>
          <a:xfrm>
            <a:off x="1008063" y="1169988"/>
            <a:ext cx="4857750" cy="3011487"/>
          </a:xfrm>
        </p:spPr>
      </p:pic>
      <p:pic>
        <p:nvPicPr>
          <p:cNvPr id="3" name="Рисунок 2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" r="1405"/>
          <a:stretch>
            <a:fillRect/>
          </a:stretch>
        </p:blipFill>
        <p:spPr>
          <a:xfrm>
            <a:off x="6326188" y="1169988"/>
            <a:ext cx="4857750" cy="3011487"/>
          </a:xfrm>
        </p:spPr>
      </p:pic>
    </p:spTree>
    <p:extLst>
      <p:ext uri="{BB962C8B-B14F-4D97-AF65-F5344CB8AC3E}">
        <p14:creationId xmlns:p14="http://schemas.microsoft.com/office/powerpoint/2010/main" val="28874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A9E5747-EED8-40C1-80A3-0E66F4AD7D12}"/>
              </a:ext>
            </a:extLst>
          </p:cNvPr>
          <p:cNvSpPr txBox="1"/>
          <p:nvPr/>
        </p:nvSpPr>
        <p:spPr>
          <a:xfrm>
            <a:off x="2621499" y="935029"/>
            <a:ext cx="694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dirty="0" smtClean="0">
                <a:cs typeface="Arial" panose="020B0604020202020204" pitchFamily="34" charset="0"/>
              </a:rPr>
              <a:t>Итоговый отчет о тестировании</a:t>
            </a:r>
            <a:endParaRPr lang="ko-KR" altLang="en-US" sz="3200" dirty="0"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1A5BC0F-BBEB-4C13-90E8-37D6A416561E}"/>
              </a:ext>
            </a:extLst>
          </p:cNvPr>
          <p:cNvSpPr/>
          <p:nvPr/>
        </p:nvSpPr>
        <p:spPr>
          <a:xfrm>
            <a:off x="687967" y="4053406"/>
            <a:ext cx="35149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i="1" dirty="0" smtClean="0">
                <a:latin typeface="+mj-lt"/>
              </a:rPr>
              <a:t>Результаты тестирования</a:t>
            </a:r>
            <a:endParaRPr lang="ko-KR" altLang="en-US" sz="2000" i="1" dirty="0"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B26AED6-4AA0-41AE-8237-F2290157FD47}"/>
              </a:ext>
            </a:extLst>
          </p:cNvPr>
          <p:cNvSpPr/>
          <p:nvPr/>
        </p:nvSpPr>
        <p:spPr>
          <a:xfrm>
            <a:off x="404035" y="4588172"/>
            <a:ext cx="36744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1400" dirty="0" smtClean="0"/>
              <a:t>Проверено 129 пунктов – 100%</a:t>
            </a:r>
          </a:p>
          <a:p>
            <a:pPr algn="ctr"/>
            <a:r>
              <a:rPr lang="ru-RU" altLang="ko-KR" sz="1400" dirty="0" smtClean="0"/>
              <a:t>В 17 пунктах обнаружены дефекты</a:t>
            </a:r>
            <a:r>
              <a:rPr lang="ru-RU" altLang="ko-KR" sz="1400" dirty="0"/>
              <a:t> </a:t>
            </a:r>
            <a:r>
              <a:rPr lang="ru-RU" altLang="ko-KR" sz="1400" dirty="0" smtClean="0"/>
              <a:t>– 13%</a:t>
            </a:r>
          </a:p>
          <a:p>
            <a:pPr algn="ctr"/>
            <a:r>
              <a:rPr lang="ru-RU" altLang="ko-KR" sz="1400" dirty="0" smtClean="0"/>
              <a:t>Заведено 18 баг репортов</a:t>
            </a:r>
          </a:p>
          <a:p>
            <a:pPr algn="ctr"/>
            <a:r>
              <a:rPr lang="ru-RU" altLang="ko-KR" sz="1400" dirty="0" smtClean="0"/>
              <a:t>9 дефектов </a:t>
            </a:r>
            <a:r>
              <a:rPr lang="en-US" altLang="ko-KR" sz="1400" dirty="0" smtClean="0"/>
              <a:t>Minor</a:t>
            </a:r>
          </a:p>
          <a:p>
            <a:pPr algn="ctr"/>
            <a:r>
              <a:rPr lang="en-US" altLang="ko-KR" sz="1400" dirty="0" smtClean="0"/>
              <a:t>9 </a:t>
            </a:r>
            <a:r>
              <a:rPr lang="ru-RU" altLang="ko-KR" sz="1400" dirty="0" smtClean="0"/>
              <a:t>дефектов </a:t>
            </a:r>
            <a:r>
              <a:rPr lang="en-US" altLang="ko-KR" sz="1400" dirty="0" smtClean="0"/>
              <a:t>Trivial</a:t>
            </a:r>
            <a:endParaRPr lang="ru-RU" altLang="ko-KR" sz="1400" dirty="0" smtClean="0"/>
          </a:p>
          <a:p>
            <a:pPr algn="ctr"/>
            <a:r>
              <a:rPr lang="ru-RU" altLang="ko-KR" sz="1400" dirty="0" smtClean="0"/>
              <a:t>Нагрузочное тестирование пройдено успешно</a:t>
            </a:r>
          </a:p>
          <a:p>
            <a:pPr algn="ctr"/>
            <a:r>
              <a:rPr lang="ru-RU" altLang="ko-KR" sz="1400" dirty="0" smtClean="0"/>
              <a:t>Автоматизированное тестирование завершено успешно</a:t>
            </a:r>
          </a:p>
          <a:p>
            <a:pPr algn="ctr"/>
            <a:endParaRPr lang="ru-RU" altLang="ko-KR" sz="1400" dirty="0" smtClean="0"/>
          </a:p>
          <a:p>
            <a:pPr algn="ctr"/>
            <a:endParaRPr lang="ru-RU" altLang="ko-KR" sz="1400" dirty="0" smtClean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357103-905C-47EB-95AF-0AAF54406F65}"/>
              </a:ext>
            </a:extLst>
          </p:cNvPr>
          <p:cNvSpPr/>
          <p:nvPr/>
        </p:nvSpPr>
        <p:spPr>
          <a:xfrm>
            <a:off x="4505480" y="4053406"/>
            <a:ext cx="31810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i="1" dirty="0" smtClean="0">
                <a:latin typeface="+mj-lt"/>
              </a:rPr>
              <a:t>Сайт интернет магазина</a:t>
            </a:r>
            <a:r>
              <a:rPr lang="en-US" altLang="ko-KR" sz="2000" i="1" dirty="0" smtClean="0">
                <a:latin typeface="+mj-lt"/>
              </a:rPr>
              <a:t> Exist.ru </a:t>
            </a:r>
            <a:r>
              <a:rPr lang="ru-RU" altLang="ko-KR" sz="2000" i="1" dirty="0" smtClean="0">
                <a:latin typeface="+mj-lt"/>
              </a:rPr>
              <a:t>  </a:t>
            </a:r>
            <a:endParaRPr lang="ko-KR" altLang="en-US" sz="2000" i="1" dirty="0"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2F78FF8-53CB-4327-ADC0-0B89644B701A}"/>
              </a:ext>
            </a:extLst>
          </p:cNvPr>
          <p:cNvSpPr/>
          <p:nvPr/>
        </p:nvSpPr>
        <p:spPr>
          <a:xfrm>
            <a:off x="4505480" y="4944877"/>
            <a:ext cx="31810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1400" dirty="0" smtClean="0"/>
              <a:t>Протестированные важные функции сайта работают исправно. Критических и блокирующих дефектов не обнаружено</a:t>
            </a:r>
            <a:endParaRPr lang="ko-KR" altLang="en-US" sz="1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FA4B77F-A44E-4935-A6A1-8887084E8F1D}"/>
              </a:ext>
            </a:extLst>
          </p:cNvPr>
          <p:cNvSpPr/>
          <p:nvPr/>
        </p:nvSpPr>
        <p:spPr>
          <a:xfrm>
            <a:off x="8113492" y="4062213"/>
            <a:ext cx="31810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i="1" dirty="0" smtClean="0">
                <a:latin typeface="+mj-lt"/>
              </a:rPr>
              <a:t>Рекомендации</a:t>
            </a:r>
            <a:endParaRPr lang="ko-KR" altLang="en-US" sz="2000" i="1" dirty="0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746099B-7AB9-4741-A5C6-CDA3E44E45AB}"/>
              </a:ext>
            </a:extLst>
          </p:cNvPr>
          <p:cNvSpPr/>
          <p:nvPr/>
        </p:nvSpPr>
        <p:spPr>
          <a:xfrm>
            <a:off x="8113492" y="4944877"/>
            <a:ext cx="37418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1400" dirty="0" smtClean="0"/>
              <a:t>Сделать поиск товара по наименованию</a:t>
            </a:r>
          </a:p>
          <a:p>
            <a:pPr algn="ctr"/>
            <a:r>
              <a:rPr lang="ru-RU" altLang="ko-KR" sz="1400" dirty="0" smtClean="0"/>
              <a:t>Исправить визуальные ошибки</a:t>
            </a:r>
          </a:p>
          <a:p>
            <a:pPr algn="ctr"/>
            <a:r>
              <a:rPr lang="ru-RU" altLang="ko-KR" sz="1400" dirty="0" smtClean="0"/>
              <a:t>Добавить отсутствующие ссылки 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3259DDF-CF6B-4398-9209-2D6334AA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947" y="1471236"/>
            <a:ext cx="2758919" cy="2383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A2AB6A4-A0B0-427F-B09B-11D2B249E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32" y="1927634"/>
            <a:ext cx="2132942" cy="19268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50EDF088-6C4F-43E6-A80E-1BFFA5793B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98" y="1860324"/>
            <a:ext cx="2215383" cy="19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0BB2390F-B04F-4268-86C6-FC75EC949935}"/>
              </a:ext>
            </a:extLst>
          </p:cNvPr>
          <p:cNvSpPr/>
          <p:nvPr/>
        </p:nvSpPr>
        <p:spPr>
          <a:xfrm>
            <a:off x="3164114" y="1778000"/>
            <a:ext cx="5863772" cy="3302000"/>
          </a:xfrm>
          <a:prstGeom prst="roundRect">
            <a:avLst>
              <a:gd name="adj" fmla="val 11129"/>
            </a:avLst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i="1" dirty="0">
                <a:solidFill>
                  <a:schemeClr val="bg1"/>
                </a:solidFill>
                <a:latin typeface="+mj-lt"/>
              </a:rPr>
              <a:t>Thanks !</a:t>
            </a:r>
            <a:endParaRPr lang="ko-KR" altLang="en-US" sz="5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5CA0942-3FF6-421A-9F0E-4138F8D268EF}"/>
              </a:ext>
            </a:extLst>
          </p:cNvPr>
          <p:cNvSpPr txBox="1"/>
          <p:nvPr/>
        </p:nvSpPr>
        <p:spPr>
          <a:xfrm>
            <a:off x="7685281" y="444325"/>
            <a:ext cx="371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b="0" i="1" dirty="0" smtClean="0"/>
              <a:t>Интернет магазин по продаже автозапчастей </a:t>
            </a:r>
            <a:r>
              <a:rPr lang="en-US" altLang="ko-KR" sz="2400" b="0" i="1" dirty="0" smtClean="0">
                <a:solidFill>
                  <a:schemeClr val="accent1">
                    <a:lumMod val="75000"/>
                  </a:schemeClr>
                </a:solidFill>
              </a:rPr>
              <a:t>Exist.ru</a:t>
            </a:r>
            <a:endParaRPr lang="en-US" altLang="ko-KR" sz="2400" b="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18C192C-5A1A-48F6-9706-BE2543CC138A}"/>
              </a:ext>
            </a:extLst>
          </p:cNvPr>
          <p:cNvSpPr txBox="1"/>
          <p:nvPr/>
        </p:nvSpPr>
        <p:spPr>
          <a:xfrm>
            <a:off x="7538224" y="1743921"/>
            <a:ext cx="430437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Интернет-магазин Exist.ru начал свою работу в </a:t>
            </a:r>
            <a:endParaRPr lang="en-US" sz="1400" dirty="0" smtClean="0"/>
          </a:p>
          <a:p>
            <a:r>
              <a:rPr lang="ru-RU" sz="1400" dirty="0" smtClean="0"/>
              <a:t>1999 </a:t>
            </a:r>
            <a:r>
              <a:rPr lang="ru-RU" sz="1400" dirty="0"/>
              <a:t>году. С самого начала главной целью было </a:t>
            </a:r>
            <a:endParaRPr lang="en-US" sz="1400" dirty="0" smtClean="0"/>
          </a:p>
          <a:p>
            <a:r>
              <a:rPr lang="ru-RU" sz="1400" dirty="0" smtClean="0"/>
              <a:t>предложить </a:t>
            </a:r>
            <a:r>
              <a:rPr lang="ru-RU" sz="1400" dirty="0"/>
              <a:t>нашим клиентам самый широкий </a:t>
            </a:r>
            <a:endParaRPr lang="en-US" sz="1400" dirty="0" smtClean="0"/>
          </a:p>
          <a:p>
            <a:r>
              <a:rPr lang="ru-RU" sz="1400" dirty="0" smtClean="0"/>
              <a:t>спектр </a:t>
            </a:r>
            <a:r>
              <a:rPr lang="ru-RU" sz="1400" dirty="0"/>
              <a:t>автомобильных запасных частей и </a:t>
            </a:r>
            <a:endParaRPr lang="en-US" sz="1400" dirty="0" smtClean="0"/>
          </a:p>
          <a:p>
            <a:r>
              <a:rPr lang="ru-RU" sz="1400" dirty="0" smtClean="0"/>
              <a:t>аксессуаров</a:t>
            </a:r>
            <a:r>
              <a:rPr lang="ru-RU" sz="1400" dirty="0"/>
              <a:t>, а развитие интернет–технологий </a:t>
            </a:r>
            <a:endParaRPr lang="en-US" sz="1400" dirty="0" smtClean="0"/>
          </a:p>
          <a:p>
            <a:r>
              <a:rPr lang="ru-RU" sz="1400" dirty="0" smtClean="0"/>
              <a:t>дало </a:t>
            </a:r>
            <a:r>
              <a:rPr lang="ru-RU" sz="1400" dirty="0"/>
              <a:t>возможность максимально упростить и </a:t>
            </a:r>
            <a:endParaRPr lang="en-US" sz="1400" dirty="0" smtClean="0"/>
          </a:p>
          <a:p>
            <a:r>
              <a:rPr lang="ru-RU" sz="1400" dirty="0" smtClean="0"/>
              <a:t>ускорить </a:t>
            </a:r>
            <a:r>
              <a:rPr lang="ru-RU" sz="1400" dirty="0"/>
              <a:t>процесс покупки.</a:t>
            </a:r>
          </a:p>
          <a:p>
            <a:r>
              <a:rPr lang="ru-RU" sz="1400" dirty="0"/>
              <a:t>Компания быстро росла, и сегодня, занимая одну из </a:t>
            </a:r>
            <a:endParaRPr lang="en-US" sz="1400" dirty="0" smtClean="0"/>
          </a:p>
          <a:p>
            <a:r>
              <a:rPr lang="ru-RU" sz="1400" dirty="0" smtClean="0"/>
              <a:t>ведущих </a:t>
            </a:r>
            <a:r>
              <a:rPr lang="ru-RU" sz="1400" dirty="0"/>
              <a:t>позиции на этом рынке, мы не стоим на </a:t>
            </a:r>
            <a:endParaRPr lang="en-US" sz="1400" dirty="0" smtClean="0"/>
          </a:p>
          <a:p>
            <a:r>
              <a:rPr lang="ru-RU" sz="1400" dirty="0" smtClean="0"/>
              <a:t>месте</a:t>
            </a:r>
            <a:r>
              <a:rPr lang="ru-RU" sz="1400" dirty="0"/>
              <a:t>. В основе проекта Exist.ru: самые </a:t>
            </a:r>
            <a:endParaRPr lang="en-US" sz="1400" dirty="0" smtClean="0"/>
          </a:p>
          <a:p>
            <a:r>
              <a:rPr lang="ru-RU" sz="1400" dirty="0" smtClean="0"/>
              <a:t>современные </a:t>
            </a:r>
            <a:r>
              <a:rPr lang="ru-RU" sz="1400" dirty="0"/>
              <a:t>информационные технологии, </a:t>
            </a:r>
            <a:endParaRPr lang="en-US" sz="1400" dirty="0" smtClean="0"/>
          </a:p>
          <a:p>
            <a:r>
              <a:rPr lang="ru-RU" sz="1400" dirty="0" smtClean="0"/>
              <a:t>собственные </a:t>
            </a:r>
            <a:r>
              <a:rPr lang="ru-RU" sz="1400" dirty="0"/>
              <a:t>программные разработки, </a:t>
            </a:r>
            <a:endParaRPr lang="en-US" sz="1400" dirty="0" smtClean="0"/>
          </a:p>
          <a:p>
            <a:r>
              <a:rPr lang="ru-RU" sz="1400" dirty="0" smtClean="0"/>
              <a:t>накопленная </a:t>
            </a:r>
            <a:r>
              <a:rPr lang="ru-RU" sz="1400" dirty="0"/>
              <a:t>за годы работы аналитическая и </a:t>
            </a:r>
            <a:endParaRPr lang="en-US" sz="1400" dirty="0" smtClean="0"/>
          </a:p>
          <a:p>
            <a:r>
              <a:rPr lang="ru-RU" sz="1400" dirty="0" smtClean="0"/>
              <a:t>статистическая </a:t>
            </a:r>
            <a:r>
              <a:rPr lang="ru-RU" sz="1400" dirty="0"/>
              <a:t>информация по рынку, </a:t>
            </a:r>
            <a:endParaRPr lang="en-US" sz="1400" dirty="0" smtClean="0"/>
          </a:p>
          <a:p>
            <a:r>
              <a:rPr lang="ru-RU" sz="1400" dirty="0" smtClean="0"/>
              <a:t>высококвалифицированный </a:t>
            </a:r>
            <a:r>
              <a:rPr lang="ru-RU" sz="1400" dirty="0"/>
              <a:t>коллектив — мы </a:t>
            </a:r>
            <a:endParaRPr lang="en-US" sz="1400" dirty="0" smtClean="0"/>
          </a:p>
          <a:p>
            <a:r>
              <a:rPr lang="ru-RU" sz="1400" dirty="0" smtClean="0"/>
              <a:t>делаем </a:t>
            </a:r>
            <a:r>
              <a:rPr lang="ru-RU" sz="1400" dirty="0"/>
              <a:t>все для того, чтобы Вы были довольны </a:t>
            </a:r>
            <a:endParaRPr lang="en-US" sz="1400" dirty="0" smtClean="0"/>
          </a:p>
          <a:p>
            <a:r>
              <a:rPr lang="ru-RU" sz="1400" dirty="0" smtClean="0"/>
              <a:t>нашей </a:t>
            </a:r>
            <a:r>
              <a:rPr lang="ru-RU" sz="1400" dirty="0"/>
              <a:t>работой.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45C8F2D-E34D-4F47-ACCD-7DF6B77A6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489"/>
            <a:ext cx="7745347" cy="4769019"/>
          </a:xfrm>
          <a:prstGeom prst="rect">
            <a:avLst/>
          </a:prstGeom>
        </p:spPr>
      </p:pic>
      <p:pic>
        <p:nvPicPr>
          <p:cNvPr id="6" name="Рисунок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r="967"/>
          <a:stretch>
            <a:fillRect/>
          </a:stretch>
        </p:blipFill>
        <p:spPr>
          <a:xfrm>
            <a:off x="1245655" y="1314293"/>
            <a:ext cx="5209432" cy="3222744"/>
          </a:xfrm>
        </p:spPr>
      </p:pic>
    </p:spTree>
    <p:extLst>
      <p:ext uri="{BB962C8B-B14F-4D97-AF65-F5344CB8AC3E}">
        <p14:creationId xmlns:p14="http://schemas.microsoft.com/office/powerpoint/2010/main" val="25190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64B9FDC9-B84D-420A-947B-873DD371B609}"/>
              </a:ext>
            </a:extLst>
          </p:cNvPr>
          <p:cNvSpPr/>
          <p:nvPr/>
        </p:nvSpPr>
        <p:spPr>
          <a:xfrm>
            <a:off x="2127050" y="272586"/>
            <a:ext cx="6994647" cy="563756"/>
          </a:xfrm>
          <a:prstGeom prst="roundRect">
            <a:avLst>
              <a:gd name="adj" fmla="val 11129"/>
            </a:avLst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ko-KR" sz="3600" i="1" dirty="0" smtClean="0">
                <a:solidFill>
                  <a:schemeClr val="bg1"/>
                </a:solidFill>
                <a:latin typeface="+mj-lt"/>
              </a:rPr>
              <a:t>Майнд – карта </a:t>
            </a:r>
            <a:endParaRPr lang="ko-KR" altLang="en-US" sz="36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32" y="940152"/>
            <a:ext cx="9104593" cy="56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9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82F90A8-E54E-493C-8BB7-55286335B4E9}"/>
              </a:ext>
            </a:extLst>
          </p:cNvPr>
          <p:cNvSpPr/>
          <p:nvPr/>
        </p:nvSpPr>
        <p:spPr>
          <a:xfrm>
            <a:off x="4185717" y="3049868"/>
            <a:ext cx="968916" cy="968912"/>
          </a:xfrm>
          <a:prstGeom prst="ellipse">
            <a:avLst/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 w="9525" cap="flat">
            <a:solidFill>
              <a:srgbClr val="F94A09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E52BA926-D6AA-4E04-A8DF-2CE3F390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3700" y="1400827"/>
            <a:ext cx="3784600" cy="5059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2A2DC5A-EDF0-4932-8DF3-1BF995DB9402}"/>
              </a:ext>
            </a:extLst>
          </p:cNvPr>
          <p:cNvSpPr txBox="1"/>
          <p:nvPr/>
        </p:nvSpPr>
        <p:spPr>
          <a:xfrm>
            <a:off x="2484726" y="639344"/>
            <a:ext cx="722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i="1" dirty="0" smtClean="0">
                <a:latin typeface="+mj-lt"/>
                <a:cs typeface="Arial" panose="020B0604020202020204" pitchFamily="34" charset="0"/>
              </a:rPr>
              <a:t>Цель проекта</a:t>
            </a:r>
            <a:endParaRPr lang="ko-KR" altLang="en-US" sz="3200" i="1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574C885-D95E-4E97-9D3C-F5FDD740AFA7}"/>
              </a:ext>
            </a:extLst>
          </p:cNvPr>
          <p:cNvCxnSpPr>
            <a:cxnSpLocks/>
          </p:cNvCxnSpPr>
          <p:nvPr/>
        </p:nvCxnSpPr>
        <p:spPr>
          <a:xfrm flipV="1">
            <a:off x="5155262" y="3538084"/>
            <a:ext cx="920034" cy="638"/>
          </a:xfrm>
          <a:prstGeom prst="line">
            <a:avLst/>
          </a:prstGeom>
          <a:ln w="12700">
            <a:solidFill>
              <a:srgbClr val="F94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E078810D-04D5-462F-8E7A-0F5AEAAF191A}"/>
              </a:ext>
            </a:extLst>
          </p:cNvPr>
          <p:cNvCxnSpPr>
            <a:cxnSpLocks/>
          </p:cNvCxnSpPr>
          <p:nvPr/>
        </p:nvCxnSpPr>
        <p:spPr>
          <a:xfrm flipV="1">
            <a:off x="6090672" y="2717652"/>
            <a:ext cx="920034" cy="638"/>
          </a:xfrm>
          <a:prstGeom prst="line">
            <a:avLst/>
          </a:prstGeom>
          <a:ln w="12700">
            <a:solidFill>
              <a:srgbClr val="F94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F3BB5E22-6F85-41C2-8B15-1287D933D74C}"/>
              </a:ext>
            </a:extLst>
          </p:cNvPr>
          <p:cNvCxnSpPr>
            <a:cxnSpLocks/>
          </p:cNvCxnSpPr>
          <p:nvPr/>
        </p:nvCxnSpPr>
        <p:spPr>
          <a:xfrm flipV="1">
            <a:off x="6107106" y="4785618"/>
            <a:ext cx="920034" cy="638"/>
          </a:xfrm>
          <a:prstGeom prst="line">
            <a:avLst/>
          </a:prstGeom>
          <a:ln w="12700">
            <a:solidFill>
              <a:srgbClr val="F94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4169714-2B0C-47C4-ACB9-970B8F0FCD78}"/>
              </a:ext>
            </a:extLst>
          </p:cNvPr>
          <p:cNvGrpSpPr/>
          <p:nvPr/>
        </p:nvGrpSpPr>
        <p:grpSpPr>
          <a:xfrm>
            <a:off x="4476767" y="2717652"/>
            <a:ext cx="425566" cy="329450"/>
            <a:chOff x="4105742" y="3611499"/>
            <a:chExt cx="390525" cy="302323"/>
          </a:xfrm>
          <a:solidFill>
            <a:schemeClr val="bg1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9FED4EFE-291A-4887-9D69-434255B63325}"/>
                </a:ext>
              </a:extLst>
            </p:cNvPr>
            <p:cNvSpPr/>
            <p:nvPr/>
          </p:nvSpPr>
          <p:spPr>
            <a:xfrm>
              <a:off x="4217947" y="3700272"/>
              <a:ext cx="161925" cy="161925"/>
            </a:xfrm>
            <a:custGeom>
              <a:avLst/>
              <a:gdLst>
                <a:gd name="connsiteX0" fmla="*/ 85154 w 161925"/>
                <a:gd name="connsiteY0" fmla="*/ 163163 h 161925"/>
                <a:gd name="connsiteX1" fmla="*/ 163163 w 161925"/>
                <a:gd name="connsiteY1" fmla="*/ 85154 h 161925"/>
                <a:gd name="connsiteX2" fmla="*/ 85154 w 161925"/>
                <a:gd name="connsiteY2" fmla="*/ 7144 h 161925"/>
                <a:gd name="connsiteX3" fmla="*/ 7144 w 161925"/>
                <a:gd name="connsiteY3" fmla="*/ 85154 h 161925"/>
                <a:gd name="connsiteX4" fmla="*/ 85154 w 161925"/>
                <a:gd name="connsiteY4" fmla="*/ 163163 h 161925"/>
                <a:gd name="connsiteX5" fmla="*/ 85154 w 161925"/>
                <a:gd name="connsiteY5" fmla="*/ 29432 h 161925"/>
                <a:gd name="connsiteX6" fmla="*/ 140875 w 161925"/>
                <a:gd name="connsiteY6" fmla="*/ 85154 h 161925"/>
                <a:gd name="connsiteX7" fmla="*/ 85154 w 161925"/>
                <a:gd name="connsiteY7" fmla="*/ 140875 h 161925"/>
                <a:gd name="connsiteX8" fmla="*/ 29432 w 161925"/>
                <a:gd name="connsiteY8" fmla="*/ 85154 h 161925"/>
                <a:gd name="connsiteX9" fmla="*/ 85154 w 161925"/>
                <a:gd name="connsiteY9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163163"/>
                  </a:moveTo>
                  <a:cubicBezTo>
                    <a:pt x="128207" y="163163"/>
                    <a:pt x="163163" y="128206"/>
                    <a:pt x="163163" y="85154"/>
                  </a:cubicBezTo>
                  <a:cubicBezTo>
                    <a:pt x="163163" y="42100"/>
                    <a:pt x="128207" y="7144"/>
                    <a:pt x="85154" y="7144"/>
                  </a:cubicBezTo>
                  <a:cubicBezTo>
                    <a:pt x="42101" y="7144"/>
                    <a:pt x="7144" y="42100"/>
                    <a:pt x="7144" y="85154"/>
                  </a:cubicBezTo>
                  <a:cubicBezTo>
                    <a:pt x="7144" y="128206"/>
                    <a:pt x="42101" y="163163"/>
                    <a:pt x="85154" y="163163"/>
                  </a:cubicBezTo>
                  <a:close/>
                  <a:moveTo>
                    <a:pt x="85154" y="29432"/>
                  </a:moveTo>
                  <a:cubicBezTo>
                    <a:pt x="115919" y="29432"/>
                    <a:pt x="140875" y="54388"/>
                    <a:pt x="140875" y="85154"/>
                  </a:cubicBezTo>
                  <a:cubicBezTo>
                    <a:pt x="140875" y="115919"/>
                    <a:pt x="115919" y="140875"/>
                    <a:pt x="85154" y="140875"/>
                  </a:cubicBezTo>
                  <a:cubicBezTo>
                    <a:pt x="54388" y="140875"/>
                    <a:pt x="29432" y="115919"/>
                    <a:pt x="29432" y="85154"/>
                  </a:cubicBezTo>
                  <a:cubicBezTo>
                    <a:pt x="29432" y="54388"/>
                    <a:pt x="54388" y="29432"/>
                    <a:pt x="85154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4FD6F91D-107E-4FE4-997A-5F198AB16DFD}"/>
                </a:ext>
              </a:extLst>
            </p:cNvPr>
            <p:cNvSpPr/>
            <p:nvPr/>
          </p:nvSpPr>
          <p:spPr>
            <a:xfrm>
              <a:off x="4262524" y="3744849"/>
              <a:ext cx="76200" cy="76200"/>
            </a:xfrm>
            <a:custGeom>
              <a:avLst/>
              <a:gdLst>
                <a:gd name="connsiteX0" fmla="*/ 40576 w 76200"/>
                <a:gd name="connsiteY0" fmla="*/ 74009 h 76200"/>
                <a:gd name="connsiteX1" fmla="*/ 74009 w 76200"/>
                <a:gd name="connsiteY1" fmla="*/ 40577 h 76200"/>
                <a:gd name="connsiteX2" fmla="*/ 40576 w 76200"/>
                <a:gd name="connsiteY2" fmla="*/ 7144 h 76200"/>
                <a:gd name="connsiteX3" fmla="*/ 7144 w 76200"/>
                <a:gd name="connsiteY3" fmla="*/ 40577 h 76200"/>
                <a:gd name="connsiteX4" fmla="*/ 40576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6" y="74009"/>
                  </a:move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EB0DF6F2-AA5C-472A-8AE3-F322977F863B}"/>
                </a:ext>
              </a:extLst>
            </p:cNvPr>
            <p:cNvSpPr/>
            <p:nvPr/>
          </p:nvSpPr>
          <p:spPr>
            <a:xfrm>
              <a:off x="4105742" y="3722941"/>
              <a:ext cx="114300" cy="123825"/>
            </a:xfrm>
            <a:custGeom>
              <a:avLst/>
              <a:gdLst>
                <a:gd name="connsiteX0" fmla="*/ 97060 w 114300"/>
                <a:gd name="connsiteY0" fmla="*/ 62865 h 123825"/>
                <a:gd name="connsiteX1" fmla="*/ 114014 w 114300"/>
                <a:gd name="connsiteY1" fmla="*/ 7144 h 123825"/>
                <a:gd name="connsiteX2" fmla="*/ 7144 w 114300"/>
                <a:gd name="connsiteY2" fmla="*/ 7144 h 123825"/>
                <a:gd name="connsiteX3" fmla="*/ 7144 w 114300"/>
                <a:gd name="connsiteY3" fmla="*/ 118586 h 123825"/>
                <a:gd name="connsiteX4" fmla="*/ 114014 w 114300"/>
                <a:gd name="connsiteY4" fmla="*/ 118586 h 123825"/>
                <a:gd name="connsiteX5" fmla="*/ 97060 w 114300"/>
                <a:gd name="connsiteY5" fmla="*/ 6286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23825">
                  <a:moveTo>
                    <a:pt x="97060" y="62865"/>
                  </a:moveTo>
                  <a:cubicBezTo>
                    <a:pt x="97060" y="42291"/>
                    <a:pt x="103346" y="23051"/>
                    <a:pt x="114014" y="7144"/>
                  </a:cubicBezTo>
                  <a:lnTo>
                    <a:pt x="7144" y="7144"/>
                  </a:lnTo>
                  <a:lnTo>
                    <a:pt x="7144" y="118586"/>
                  </a:lnTo>
                  <a:lnTo>
                    <a:pt x="114014" y="118586"/>
                  </a:lnTo>
                  <a:cubicBezTo>
                    <a:pt x="103346" y="102584"/>
                    <a:pt x="97060" y="83439"/>
                    <a:pt x="9706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5318B179-2363-43FC-AF09-FC9857E12636}"/>
                </a:ext>
              </a:extLst>
            </p:cNvPr>
            <p:cNvSpPr/>
            <p:nvPr/>
          </p:nvSpPr>
          <p:spPr>
            <a:xfrm>
              <a:off x="4105742" y="3856672"/>
              <a:ext cx="390525" cy="57150"/>
            </a:xfrm>
            <a:custGeom>
              <a:avLst/>
              <a:gdLst>
                <a:gd name="connsiteX0" fmla="*/ 197358 w 390525"/>
                <a:gd name="connsiteY0" fmla="*/ 29432 h 57150"/>
                <a:gd name="connsiteX1" fmla="*/ 135064 w 390525"/>
                <a:gd name="connsiteY1" fmla="*/ 7144 h 57150"/>
                <a:gd name="connsiteX2" fmla="*/ 7144 w 390525"/>
                <a:gd name="connsiteY2" fmla="*/ 7144 h 57150"/>
                <a:gd name="connsiteX3" fmla="*/ 7144 w 390525"/>
                <a:gd name="connsiteY3" fmla="*/ 40577 h 57150"/>
                <a:gd name="connsiteX4" fmla="*/ 18288 w 390525"/>
                <a:gd name="connsiteY4" fmla="*/ 51721 h 57150"/>
                <a:gd name="connsiteX5" fmla="*/ 376428 w 390525"/>
                <a:gd name="connsiteY5" fmla="*/ 51721 h 57150"/>
                <a:gd name="connsiteX6" fmla="*/ 387572 w 390525"/>
                <a:gd name="connsiteY6" fmla="*/ 40577 h 57150"/>
                <a:gd name="connsiteX7" fmla="*/ 387572 w 390525"/>
                <a:gd name="connsiteY7" fmla="*/ 7144 h 57150"/>
                <a:gd name="connsiteX8" fmla="*/ 259652 w 390525"/>
                <a:gd name="connsiteY8" fmla="*/ 7144 h 57150"/>
                <a:gd name="connsiteX9" fmla="*/ 197358 w 390525"/>
                <a:gd name="connsiteY9" fmla="*/ 29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57150">
                  <a:moveTo>
                    <a:pt x="197358" y="29432"/>
                  </a:moveTo>
                  <a:cubicBezTo>
                    <a:pt x="173736" y="29432"/>
                    <a:pt x="152210" y="20860"/>
                    <a:pt x="135064" y="7144"/>
                  </a:cubicBezTo>
                  <a:lnTo>
                    <a:pt x="7144" y="7144"/>
                  </a:lnTo>
                  <a:lnTo>
                    <a:pt x="7144" y="40577"/>
                  </a:lnTo>
                  <a:cubicBezTo>
                    <a:pt x="7144" y="46768"/>
                    <a:pt x="12097" y="51721"/>
                    <a:pt x="18288" y="51721"/>
                  </a:cubicBezTo>
                  <a:lnTo>
                    <a:pt x="376428" y="51721"/>
                  </a:lnTo>
                  <a:cubicBezTo>
                    <a:pt x="382619" y="51721"/>
                    <a:pt x="387572" y="46768"/>
                    <a:pt x="387572" y="40577"/>
                  </a:cubicBezTo>
                  <a:lnTo>
                    <a:pt x="387572" y="7144"/>
                  </a:lnTo>
                  <a:lnTo>
                    <a:pt x="259652" y="7144"/>
                  </a:lnTo>
                  <a:cubicBezTo>
                    <a:pt x="242411" y="20860"/>
                    <a:pt x="220980" y="29432"/>
                    <a:pt x="19735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42C9AAA7-26B4-4ECA-8ED6-D0EBBD676A4E}"/>
                </a:ext>
              </a:extLst>
            </p:cNvPr>
            <p:cNvSpPr/>
            <p:nvPr/>
          </p:nvSpPr>
          <p:spPr>
            <a:xfrm>
              <a:off x="4105742" y="3611499"/>
              <a:ext cx="390525" cy="95250"/>
            </a:xfrm>
            <a:custGeom>
              <a:avLst/>
              <a:gdLst>
                <a:gd name="connsiteX0" fmla="*/ 376428 w 390525"/>
                <a:gd name="connsiteY0" fmla="*/ 51721 h 95250"/>
                <a:gd name="connsiteX1" fmla="*/ 271177 w 390525"/>
                <a:gd name="connsiteY1" fmla="*/ 51721 h 95250"/>
                <a:gd name="connsiteX2" fmla="*/ 251936 w 390525"/>
                <a:gd name="connsiteY2" fmla="*/ 13335 h 95250"/>
                <a:gd name="connsiteX3" fmla="*/ 241935 w 390525"/>
                <a:gd name="connsiteY3" fmla="*/ 7144 h 95250"/>
                <a:gd name="connsiteX4" fmla="*/ 152781 w 390525"/>
                <a:gd name="connsiteY4" fmla="*/ 7144 h 95250"/>
                <a:gd name="connsiteX5" fmla="*/ 142780 w 390525"/>
                <a:gd name="connsiteY5" fmla="*/ 13335 h 95250"/>
                <a:gd name="connsiteX6" fmla="*/ 123539 w 390525"/>
                <a:gd name="connsiteY6" fmla="*/ 51721 h 95250"/>
                <a:gd name="connsiteX7" fmla="*/ 18288 w 390525"/>
                <a:gd name="connsiteY7" fmla="*/ 51721 h 95250"/>
                <a:gd name="connsiteX8" fmla="*/ 7144 w 390525"/>
                <a:gd name="connsiteY8" fmla="*/ 62865 h 95250"/>
                <a:gd name="connsiteX9" fmla="*/ 7144 w 390525"/>
                <a:gd name="connsiteY9" fmla="*/ 96298 h 95250"/>
                <a:gd name="connsiteX10" fmla="*/ 135064 w 390525"/>
                <a:gd name="connsiteY10" fmla="*/ 96298 h 95250"/>
                <a:gd name="connsiteX11" fmla="*/ 197358 w 390525"/>
                <a:gd name="connsiteY11" fmla="*/ 74009 h 95250"/>
                <a:gd name="connsiteX12" fmla="*/ 259652 w 390525"/>
                <a:gd name="connsiteY12" fmla="*/ 96298 h 95250"/>
                <a:gd name="connsiteX13" fmla="*/ 387572 w 390525"/>
                <a:gd name="connsiteY13" fmla="*/ 96298 h 95250"/>
                <a:gd name="connsiteX14" fmla="*/ 387572 w 390525"/>
                <a:gd name="connsiteY14" fmla="*/ 62865 h 95250"/>
                <a:gd name="connsiteX15" fmla="*/ 376428 w 390525"/>
                <a:gd name="connsiteY15" fmla="*/ 517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95250">
                  <a:moveTo>
                    <a:pt x="376428" y="51721"/>
                  </a:moveTo>
                  <a:lnTo>
                    <a:pt x="271177" y="51721"/>
                  </a:lnTo>
                  <a:lnTo>
                    <a:pt x="251936" y="13335"/>
                  </a:lnTo>
                  <a:cubicBezTo>
                    <a:pt x="250031" y="9525"/>
                    <a:pt x="246221" y="7144"/>
                    <a:pt x="241935" y="7144"/>
                  </a:cubicBezTo>
                  <a:lnTo>
                    <a:pt x="152781" y="7144"/>
                  </a:lnTo>
                  <a:cubicBezTo>
                    <a:pt x="148590" y="7144"/>
                    <a:pt x="144685" y="9525"/>
                    <a:pt x="142780" y="13335"/>
                  </a:cubicBezTo>
                  <a:lnTo>
                    <a:pt x="123539" y="51721"/>
                  </a:lnTo>
                  <a:lnTo>
                    <a:pt x="18288" y="51721"/>
                  </a:lnTo>
                  <a:cubicBezTo>
                    <a:pt x="12097" y="51721"/>
                    <a:pt x="7144" y="56674"/>
                    <a:pt x="7144" y="62865"/>
                  </a:cubicBezTo>
                  <a:lnTo>
                    <a:pt x="7144" y="96298"/>
                  </a:lnTo>
                  <a:lnTo>
                    <a:pt x="135064" y="96298"/>
                  </a:lnTo>
                  <a:cubicBezTo>
                    <a:pt x="152210" y="82582"/>
                    <a:pt x="173736" y="74009"/>
                    <a:pt x="197358" y="74009"/>
                  </a:cubicBezTo>
                  <a:cubicBezTo>
                    <a:pt x="220980" y="74009"/>
                    <a:pt x="242507" y="82582"/>
                    <a:pt x="259652" y="96298"/>
                  </a:cubicBezTo>
                  <a:lnTo>
                    <a:pt x="387572" y="96298"/>
                  </a:lnTo>
                  <a:lnTo>
                    <a:pt x="387572" y="62865"/>
                  </a:lnTo>
                  <a:cubicBezTo>
                    <a:pt x="387572" y="56674"/>
                    <a:pt x="382524" y="51721"/>
                    <a:pt x="376428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62B14402-06DF-4CCE-A53A-3C018C251BD9}"/>
                </a:ext>
              </a:extLst>
            </p:cNvPr>
            <p:cNvSpPr/>
            <p:nvPr/>
          </p:nvSpPr>
          <p:spPr>
            <a:xfrm>
              <a:off x="4379300" y="3722941"/>
              <a:ext cx="114300" cy="123825"/>
            </a:xfrm>
            <a:custGeom>
              <a:avLst/>
              <a:gdLst>
                <a:gd name="connsiteX0" fmla="*/ 24098 w 114300"/>
                <a:gd name="connsiteY0" fmla="*/ 62865 h 123825"/>
                <a:gd name="connsiteX1" fmla="*/ 7144 w 114300"/>
                <a:gd name="connsiteY1" fmla="*/ 118586 h 123825"/>
                <a:gd name="connsiteX2" fmla="*/ 114014 w 114300"/>
                <a:gd name="connsiteY2" fmla="*/ 118586 h 123825"/>
                <a:gd name="connsiteX3" fmla="*/ 114014 w 114300"/>
                <a:gd name="connsiteY3" fmla="*/ 7144 h 123825"/>
                <a:gd name="connsiteX4" fmla="*/ 7144 w 114300"/>
                <a:gd name="connsiteY4" fmla="*/ 7144 h 123825"/>
                <a:gd name="connsiteX5" fmla="*/ 24098 w 114300"/>
                <a:gd name="connsiteY5" fmla="*/ 62865 h 123825"/>
                <a:gd name="connsiteX6" fmla="*/ 46387 w 114300"/>
                <a:gd name="connsiteY6" fmla="*/ 29051 h 123825"/>
                <a:gd name="connsiteX7" fmla="*/ 57531 w 114300"/>
                <a:gd name="connsiteY7" fmla="*/ 17907 h 123825"/>
                <a:gd name="connsiteX8" fmla="*/ 68675 w 114300"/>
                <a:gd name="connsiteY8" fmla="*/ 29051 h 123825"/>
                <a:gd name="connsiteX9" fmla="*/ 68675 w 114300"/>
                <a:gd name="connsiteY9" fmla="*/ 51340 h 123825"/>
                <a:gd name="connsiteX10" fmla="*/ 57531 w 114300"/>
                <a:gd name="connsiteY10" fmla="*/ 62484 h 123825"/>
                <a:gd name="connsiteX11" fmla="*/ 46387 w 114300"/>
                <a:gd name="connsiteY11" fmla="*/ 51340 h 123825"/>
                <a:gd name="connsiteX12" fmla="*/ 46387 w 114300"/>
                <a:gd name="connsiteY12" fmla="*/ 2905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300" h="123825">
                  <a:moveTo>
                    <a:pt x="24098" y="62865"/>
                  </a:moveTo>
                  <a:cubicBezTo>
                    <a:pt x="24098" y="83439"/>
                    <a:pt x="17812" y="102680"/>
                    <a:pt x="7144" y="118586"/>
                  </a:cubicBezTo>
                  <a:lnTo>
                    <a:pt x="114014" y="118586"/>
                  </a:lnTo>
                  <a:lnTo>
                    <a:pt x="114014" y="7144"/>
                  </a:lnTo>
                  <a:lnTo>
                    <a:pt x="7144" y="7144"/>
                  </a:lnTo>
                  <a:cubicBezTo>
                    <a:pt x="17812" y="23051"/>
                    <a:pt x="24098" y="42196"/>
                    <a:pt x="24098" y="62865"/>
                  </a:cubicBezTo>
                  <a:close/>
                  <a:moveTo>
                    <a:pt x="46387" y="29051"/>
                  </a:moveTo>
                  <a:cubicBezTo>
                    <a:pt x="46387" y="22860"/>
                    <a:pt x="51340" y="17907"/>
                    <a:pt x="57531" y="17907"/>
                  </a:cubicBezTo>
                  <a:cubicBezTo>
                    <a:pt x="63722" y="17907"/>
                    <a:pt x="68675" y="22860"/>
                    <a:pt x="68675" y="29051"/>
                  </a:cubicBezTo>
                  <a:lnTo>
                    <a:pt x="68675" y="51340"/>
                  </a:lnTo>
                  <a:cubicBezTo>
                    <a:pt x="68675" y="57531"/>
                    <a:pt x="63722" y="62484"/>
                    <a:pt x="57531" y="62484"/>
                  </a:cubicBezTo>
                  <a:cubicBezTo>
                    <a:pt x="51340" y="62484"/>
                    <a:pt x="46387" y="57531"/>
                    <a:pt x="46387" y="51340"/>
                  </a:cubicBezTo>
                  <a:lnTo>
                    <a:pt x="46387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1780FB1D-3B5D-46CF-88D9-46666CDC00EB}"/>
                </a:ext>
              </a:extLst>
            </p:cNvPr>
            <p:cNvSpPr/>
            <p:nvPr/>
          </p:nvSpPr>
          <p:spPr>
            <a:xfrm>
              <a:off x="4128031" y="361149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7144 w 76200"/>
                <a:gd name="connsiteY1" fmla="*/ 29432 h 28575"/>
                <a:gd name="connsiteX2" fmla="*/ 74771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lnTo>
                    <a:pt x="7144" y="29432"/>
                  </a:lnTo>
                  <a:lnTo>
                    <a:pt x="74771" y="29432"/>
                  </a:lnTo>
                  <a:lnTo>
                    <a:pt x="74771" y="18288"/>
                  </a:ln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F828D8A-A117-4C34-B089-226378497F8C}"/>
              </a:ext>
            </a:extLst>
          </p:cNvPr>
          <p:cNvSpPr/>
          <p:nvPr/>
        </p:nvSpPr>
        <p:spPr>
          <a:xfrm>
            <a:off x="498825" y="2946004"/>
            <a:ext cx="37998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+mj-lt"/>
                <a:cs typeface="Arial" panose="020B0604020202020204" pitchFamily="34" charset="0"/>
              </a:rPr>
              <a:t>Проверка </a:t>
            </a:r>
            <a:r>
              <a:rPr lang="ru-RU" dirty="0">
                <a:latin typeface="+mj-lt"/>
                <a:cs typeface="Arial" panose="020B0604020202020204" pitchFamily="34" charset="0"/>
              </a:rPr>
              <a:t>корректной </a:t>
            </a:r>
            <a:r>
              <a:rPr lang="ru-RU" dirty="0" smtClean="0">
                <a:latin typeface="+mj-lt"/>
                <a:cs typeface="Arial" panose="020B0604020202020204" pitchFamily="34" charset="0"/>
              </a:rPr>
              <a:t>работы </a:t>
            </a:r>
          </a:p>
          <a:p>
            <a:r>
              <a:rPr lang="ru-RU" dirty="0" smtClean="0">
                <a:latin typeface="+mj-lt"/>
                <a:cs typeface="Arial" panose="020B0604020202020204" pitchFamily="34" charset="0"/>
              </a:rPr>
              <a:t>сайта </a:t>
            </a:r>
            <a:r>
              <a:rPr lang="ru-RU" dirty="0" smtClean="0">
                <a:latin typeface="+mj-lt"/>
                <a:cs typeface="Arial" panose="020B0604020202020204" pitchFamily="34" charset="0"/>
              </a:rPr>
              <a:t>основных </a:t>
            </a:r>
            <a:r>
              <a:rPr lang="ru-RU" dirty="0">
                <a:latin typeface="+mj-lt"/>
                <a:cs typeface="Arial" panose="020B0604020202020204" pitchFamily="34" charset="0"/>
              </a:rPr>
              <a:t>его функциональных </a:t>
            </a:r>
            <a:endParaRPr lang="ru-RU" dirty="0" smtClean="0">
              <a:latin typeface="+mj-lt"/>
              <a:cs typeface="Arial" panose="020B0604020202020204" pitchFamily="34" charset="0"/>
            </a:endParaRPr>
          </a:p>
          <a:p>
            <a:r>
              <a:rPr lang="ru-RU" dirty="0" smtClean="0">
                <a:latin typeface="+mj-lt"/>
                <a:cs typeface="Arial" panose="020B0604020202020204" pitchFamily="34" charset="0"/>
              </a:rPr>
              <a:t>возможностей </a:t>
            </a:r>
            <a:r>
              <a:rPr lang="ru-RU" dirty="0">
                <a:latin typeface="+mj-lt"/>
                <a:cs typeface="Arial" panose="020B0604020202020204" pitchFamily="34" charset="0"/>
              </a:rPr>
              <a:t>c типовыми </a:t>
            </a:r>
            <a:endParaRPr lang="ru-RU" dirty="0" smtClean="0">
              <a:latin typeface="+mj-lt"/>
              <a:cs typeface="Arial" panose="020B0604020202020204" pitchFamily="34" charset="0"/>
            </a:endParaRPr>
          </a:p>
          <a:p>
            <a:r>
              <a:rPr lang="ru-RU" dirty="0" smtClean="0">
                <a:latin typeface="+mj-lt"/>
                <a:cs typeface="Arial" panose="020B0604020202020204" pitchFamily="34" charset="0"/>
              </a:rPr>
              <a:t>сценариями </a:t>
            </a:r>
            <a:r>
              <a:rPr lang="ru-RU" dirty="0">
                <a:latin typeface="+mj-lt"/>
                <a:cs typeface="Arial" panose="020B0604020202020204" pitchFamily="34" charset="0"/>
              </a:rPr>
              <a:t>его использования</a:t>
            </a:r>
            <a:endParaRPr lang="ko-KR" altLang="en-US" sz="1400" dirty="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F24B259A-F602-420B-9930-467D6878F754}"/>
              </a:ext>
            </a:extLst>
          </p:cNvPr>
          <p:cNvGrpSpPr/>
          <p:nvPr/>
        </p:nvGrpSpPr>
        <p:grpSpPr>
          <a:xfrm>
            <a:off x="4478670" y="4271659"/>
            <a:ext cx="425670" cy="363288"/>
            <a:chOff x="6126185" y="3592734"/>
            <a:chExt cx="390620" cy="333375"/>
          </a:xfrm>
          <a:solidFill>
            <a:schemeClr val="bg1"/>
          </a:solidFill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B6A935AA-0147-47E2-B866-8DB7AF8E6307}"/>
                </a:ext>
              </a:extLst>
            </p:cNvPr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2316FF06-0742-4A7F-A422-11F835EC19B1}"/>
                </a:ext>
              </a:extLst>
            </p:cNvPr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7967EEDC-7004-4D53-BE08-0DA4B1B93FF7}"/>
                </a:ext>
              </a:extLst>
            </p:cNvPr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BC8B498-C4F2-4C0D-8745-73A5C1686794}"/>
              </a:ext>
            </a:extLst>
          </p:cNvPr>
          <p:cNvSpPr/>
          <p:nvPr/>
        </p:nvSpPr>
        <p:spPr>
          <a:xfrm>
            <a:off x="8183022" y="4373484"/>
            <a:ext cx="3570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</a:t>
            </a:r>
            <a:r>
              <a:rPr lang="ru-RU" dirty="0" smtClean="0"/>
              <a:t>ать </a:t>
            </a:r>
            <a:r>
              <a:rPr lang="ru-RU" dirty="0"/>
              <a:t>рекомендации по </a:t>
            </a:r>
            <a:endParaRPr lang="ru-RU" dirty="0" smtClean="0"/>
          </a:p>
          <a:p>
            <a:r>
              <a:rPr lang="ru-RU" dirty="0" smtClean="0"/>
              <a:t>улучшению </a:t>
            </a:r>
            <a:r>
              <a:rPr lang="ru-RU" dirty="0"/>
              <a:t>качества продукта.</a:t>
            </a:r>
            <a:endParaRPr lang="ko-KR" altLang="en-US" sz="1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2B2F67B3-698C-4264-A8AA-4263F4F118C5}"/>
              </a:ext>
            </a:extLst>
          </p:cNvPr>
          <p:cNvSpPr/>
          <p:nvPr/>
        </p:nvSpPr>
        <p:spPr>
          <a:xfrm>
            <a:off x="7026857" y="4301481"/>
            <a:ext cx="968916" cy="968912"/>
          </a:xfrm>
          <a:prstGeom prst="ellipse">
            <a:avLst/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 w="9525" cap="flat">
            <a:solidFill>
              <a:srgbClr val="F94A09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29CFBC49-FF57-4B6F-B1EB-306F83C440A8}"/>
              </a:ext>
            </a:extLst>
          </p:cNvPr>
          <p:cNvGrpSpPr/>
          <p:nvPr/>
        </p:nvGrpSpPr>
        <p:grpSpPr>
          <a:xfrm>
            <a:off x="7298529" y="4573153"/>
            <a:ext cx="425566" cy="425566"/>
            <a:chOff x="746465" y="2902362"/>
            <a:chExt cx="390525" cy="390525"/>
          </a:xfrm>
          <a:solidFill>
            <a:schemeClr val="bg1"/>
          </a:solidFill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A8CE0608-9CB0-401C-A8C8-504FFC954AA0}"/>
                </a:ext>
              </a:extLst>
            </p:cNvPr>
            <p:cNvSpPr/>
            <p:nvPr/>
          </p:nvSpPr>
          <p:spPr>
            <a:xfrm>
              <a:off x="746465" y="2902362"/>
              <a:ext cx="390525" cy="390525"/>
            </a:xfrm>
            <a:custGeom>
              <a:avLst/>
              <a:gdLst>
                <a:gd name="connsiteX0" fmla="*/ 346520 w 390525"/>
                <a:gd name="connsiteY0" fmla="*/ 7144 h 390525"/>
                <a:gd name="connsiteX1" fmla="*/ 48101 w 390525"/>
                <a:gd name="connsiteY1" fmla="*/ 7144 h 390525"/>
                <a:gd name="connsiteX2" fmla="*/ 7144 w 390525"/>
                <a:gd name="connsiteY2" fmla="*/ 48101 h 390525"/>
                <a:gd name="connsiteX3" fmla="*/ 7144 w 390525"/>
                <a:gd name="connsiteY3" fmla="*/ 346519 h 390525"/>
                <a:gd name="connsiteX4" fmla="*/ 48101 w 390525"/>
                <a:gd name="connsiteY4" fmla="*/ 387477 h 390525"/>
                <a:gd name="connsiteX5" fmla="*/ 346520 w 390525"/>
                <a:gd name="connsiteY5" fmla="*/ 387477 h 390525"/>
                <a:gd name="connsiteX6" fmla="*/ 387477 w 390525"/>
                <a:gd name="connsiteY6" fmla="*/ 346519 h 390525"/>
                <a:gd name="connsiteX7" fmla="*/ 387477 w 390525"/>
                <a:gd name="connsiteY7" fmla="*/ 48101 h 390525"/>
                <a:gd name="connsiteX8" fmla="*/ 346520 w 390525"/>
                <a:gd name="connsiteY8" fmla="*/ 7144 h 390525"/>
                <a:gd name="connsiteX9" fmla="*/ 308420 w 390525"/>
                <a:gd name="connsiteY9" fmla="*/ 70009 h 390525"/>
                <a:gd name="connsiteX10" fmla="*/ 316325 w 390525"/>
                <a:gd name="connsiteY10" fmla="*/ 66770 h 390525"/>
                <a:gd name="connsiteX11" fmla="*/ 324231 w 390525"/>
                <a:gd name="connsiteY11" fmla="*/ 70009 h 390525"/>
                <a:gd name="connsiteX12" fmla="*/ 327470 w 390525"/>
                <a:gd name="connsiteY12" fmla="*/ 77914 h 390525"/>
                <a:gd name="connsiteX13" fmla="*/ 324231 w 390525"/>
                <a:gd name="connsiteY13" fmla="*/ 85820 h 390525"/>
                <a:gd name="connsiteX14" fmla="*/ 316325 w 390525"/>
                <a:gd name="connsiteY14" fmla="*/ 89059 h 390525"/>
                <a:gd name="connsiteX15" fmla="*/ 308420 w 390525"/>
                <a:gd name="connsiteY15" fmla="*/ 85820 h 390525"/>
                <a:gd name="connsiteX16" fmla="*/ 305181 w 390525"/>
                <a:gd name="connsiteY16" fmla="*/ 77914 h 390525"/>
                <a:gd name="connsiteX17" fmla="*/ 308420 w 390525"/>
                <a:gd name="connsiteY17" fmla="*/ 70009 h 390525"/>
                <a:gd name="connsiteX18" fmla="*/ 248793 w 390525"/>
                <a:gd name="connsiteY18" fmla="*/ 70009 h 390525"/>
                <a:gd name="connsiteX19" fmla="*/ 256699 w 390525"/>
                <a:gd name="connsiteY19" fmla="*/ 66770 h 390525"/>
                <a:gd name="connsiteX20" fmla="*/ 264605 w 390525"/>
                <a:gd name="connsiteY20" fmla="*/ 70009 h 390525"/>
                <a:gd name="connsiteX21" fmla="*/ 267843 w 390525"/>
                <a:gd name="connsiteY21" fmla="*/ 77914 h 390525"/>
                <a:gd name="connsiteX22" fmla="*/ 264605 w 390525"/>
                <a:gd name="connsiteY22" fmla="*/ 85820 h 390525"/>
                <a:gd name="connsiteX23" fmla="*/ 256699 w 390525"/>
                <a:gd name="connsiteY23" fmla="*/ 89059 h 390525"/>
                <a:gd name="connsiteX24" fmla="*/ 248793 w 390525"/>
                <a:gd name="connsiteY24" fmla="*/ 85820 h 390525"/>
                <a:gd name="connsiteX25" fmla="*/ 245555 w 390525"/>
                <a:gd name="connsiteY25" fmla="*/ 77914 h 390525"/>
                <a:gd name="connsiteX26" fmla="*/ 248793 w 390525"/>
                <a:gd name="connsiteY26" fmla="*/ 70009 h 390525"/>
                <a:gd name="connsiteX27" fmla="*/ 189071 w 390525"/>
                <a:gd name="connsiteY27" fmla="*/ 70009 h 390525"/>
                <a:gd name="connsiteX28" fmla="*/ 196977 w 390525"/>
                <a:gd name="connsiteY28" fmla="*/ 66770 h 390525"/>
                <a:gd name="connsiteX29" fmla="*/ 204883 w 390525"/>
                <a:gd name="connsiteY29" fmla="*/ 70009 h 390525"/>
                <a:gd name="connsiteX30" fmla="*/ 208121 w 390525"/>
                <a:gd name="connsiteY30" fmla="*/ 77914 h 390525"/>
                <a:gd name="connsiteX31" fmla="*/ 204883 w 390525"/>
                <a:gd name="connsiteY31" fmla="*/ 85820 h 390525"/>
                <a:gd name="connsiteX32" fmla="*/ 196977 w 390525"/>
                <a:gd name="connsiteY32" fmla="*/ 89059 h 390525"/>
                <a:gd name="connsiteX33" fmla="*/ 189071 w 390525"/>
                <a:gd name="connsiteY33" fmla="*/ 85820 h 390525"/>
                <a:gd name="connsiteX34" fmla="*/ 185833 w 390525"/>
                <a:gd name="connsiteY34" fmla="*/ 77914 h 390525"/>
                <a:gd name="connsiteX35" fmla="*/ 189071 w 390525"/>
                <a:gd name="connsiteY35" fmla="*/ 70009 h 390525"/>
                <a:gd name="connsiteX36" fmla="*/ 77629 w 390525"/>
                <a:gd name="connsiteY36" fmla="*/ 66580 h 390525"/>
                <a:gd name="connsiteX37" fmla="*/ 137065 w 390525"/>
                <a:gd name="connsiteY37" fmla="*/ 66580 h 390525"/>
                <a:gd name="connsiteX38" fmla="*/ 148400 w 390525"/>
                <a:gd name="connsiteY38" fmla="*/ 76486 h 390525"/>
                <a:gd name="connsiteX39" fmla="*/ 137351 w 390525"/>
                <a:gd name="connsiteY39" fmla="*/ 88868 h 390525"/>
                <a:gd name="connsiteX40" fmla="*/ 77915 w 390525"/>
                <a:gd name="connsiteY40" fmla="*/ 88868 h 390525"/>
                <a:gd name="connsiteX41" fmla="*/ 66580 w 390525"/>
                <a:gd name="connsiteY41" fmla="*/ 78962 h 390525"/>
                <a:gd name="connsiteX42" fmla="*/ 77629 w 390525"/>
                <a:gd name="connsiteY42" fmla="*/ 66580 h 390525"/>
                <a:gd name="connsiteX43" fmla="*/ 346520 w 390525"/>
                <a:gd name="connsiteY43" fmla="*/ 365188 h 390525"/>
                <a:gd name="connsiteX44" fmla="*/ 48101 w 390525"/>
                <a:gd name="connsiteY44" fmla="*/ 365188 h 390525"/>
                <a:gd name="connsiteX45" fmla="*/ 29432 w 390525"/>
                <a:gd name="connsiteY45" fmla="*/ 346519 h 390525"/>
                <a:gd name="connsiteX46" fmla="*/ 29432 w 390525"/>
                <a:gd name="connsiteY46" fmla="*/ 148971 h 390525"/>
                <a:gd name="connsiteX47" fmla="*/ 365284 w 390525"/>
                <a:gd name="connsiteY47" fmla="*/ 148971 h 390525"/>
                <a:gd name="connsiteX48" fmla="*/ 365284 w 390525"/>
                <a:gd name="connsiteY48" fmla="*/ 346519 h 390525"/>
                <a:gd name="connsiteX49" fmla="*/ 346520 w 390525"/>
                <a:gd name="connsiteY49" fmla="*/ 365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0525" h="390525">
                  <a:moveTo>
                    <a:pt x="346520" y="7144"/>
                  </a:moveTo>
                  <a:lnTo>
                    <a:pt x="48101" y="7144"/>
                  </a:lnTo>
                  <a:cubicBezTo>
                    <a:pt x="25432" y="7144"/>
                    <a:pt x="7144" y="25527"/>
                    <a:pt x="7144" y="48101"/>
                  </a:cubicBezTo>
                  <a:lnTo>
                    <a:pt x="7144" y="346519"/>
                  </a:lnTo>
                  <a:cubicBezTo>
                    <a:pt x="7144" y="369189"/>
                    <a:pt x="25527" y="387477"/>
                    <a:pt x="48101" y="387477"/>
                  </a:cubicBezTo>
                  <a:lnTo>
                    <a:pt x="346520" y="387477"/>
                  </a:lnTo>
                  <a:cubicBezTo>
                    <a:pt x="369189" y="387477"/>
                    <a:pt x="387477" y="369094"/>
                    <a:pt x="387477" y="346519"/>
                  </a:cubicBezTo>
                  <a:lnTo>
                    <a:pt x="387477" y="48101"/>
                  </a:lnTo>
                  <a:cubicBezTo>
                    <a:pt x="387572" y="25432"/>
                    <a:pt x="369189" y="7144"/>
                    <a:pt x="346520" y="7144"/>
                  </a:cubicBezTo>
                  <a:close/>
                  <a:moveTo>
                    <a:pt x="308420" y="70009"/>
                  </a:moveTo>
                  <a:cubicBezTo>
                    <a:pt x="310515" y="67913"/>
                    <a:pt x="313373" y="66770"/>
                    <a:pt x="316325" y="66770"/>
                  </a:cubicBezTo>
                  <a:cubicBezTo>
                    <a:pt x="319278" y="66770"/>
                    <a:pt x="322136" y="67913"/>
                    <a:pt x="324231" y="70009"/>
                  </a:cubicBezTo>
                  <a:cubicBezTo>
                    <a:pt x="326326" y="72104"/>
                    <a:pt x="327470" y="74962"/>
                    <a:pt x="327470" y="77914"/>
                  </a:cubicBezTo>
                  <a:cubicBezTo>
                    <a:pt x="327470" y="80867"/>
                    <a:pt x="326326" y="83725"/>
                    <a:pt x="324231" y="85820"/>
                  </a:cubicBezTo>
                  <a:cubicBezTo>
                    <a:pt x="322136" y="87916"/>
                    <a:pt x="319278" y="89059"/>
                    <a:pt x="316325" y="89059"/>
                  </a:cubicBezTo>
                  <a:cubicBezTo>
                    <a:pt x="313373" y="89059"/>
                    <a:pt x="310515" y="87916"/>
                    <a:pt x="308420" y="85820"/>
                  </a:cubicBezTo>
                  <a:cubicBezTo>
                    <a:pt x="306324" y="83725"/>
                    <a:pt x="305181" y="80867"/>
                    <a:pt x="305181" y="77914"/>
                  </a:cubicBezTo>
                  <a:cubicBezTo>
                    <a:pt x="305181" y="74962"/>
                    <a:pt x="306419" y="72104"/>
                    <a:pt x="308420" y="70009"/>
                  </a:cubicBezTo>
                  <a:close/>
                  <a:moveTo>
                    <a:pt x="248793" y="70009"/>
                  </a:moveTo>
                  <a:cubicBezTo>
                    <a:pt x="250889" y="67913"/>
                    <a:pt x="253746" y="66770"/>
                    <a:pt x="256699" y="66770"/>
                  </a:cubicBezTo>
                  <a:cubicBezTo>
                    <a:pt x="259652" y="66770"/>
                    <a:pt x="262509" y="67913"/>
                    <a:pt x="264605" y="70009"/>
                  </a:cubicBezTo>
                  <a:cubicBezTo>
                    <a:pt x="266700" y="72104"/>
                    <a:pt x="267843" y="74962"/>
                    <a:pt x="267843" y="77914"/>
                  </a:cubicBezTo>
                  <a:cubicBezTo>
                    <a:pt x="267843" y="80867"/>
                    <a:pt x="266700" y="83725"/>
                    <a:pt x="264605" y="85820"/>
                  </a:cubicBezTo>
                  <a:cubicBezTo>
                    <a:pt x="262509" y="87916"/>
                    <a:pt x="259652" y="89059"/>
                    <a:pt x="256699" y="89059"/>
                  </a:cubicBezTo>
                  <a:cubicBezTo>
                    <a:pt x="253746" y="89059"/>
                    <a:pt x="250889" y="87916"/>
                    <a:pt x="248793" y="85820"/>
                  </a:cubicBezTo>
                  <a:cubicBezTo>
                    <a:pt x="246698" y="83725"/>
                    <a:pt x="245555" y="80867"/>
                    <a:pt x="245555" y="77914"/>
                  </a:cubicBezTo>
                  <a:cubicBezTo>
                    <a:pt x="245555" y="74962"/>
                    <a:pt x="246698" y="72104"/>
                    <a:pt x="248793" y="70009"/>
                  </a:cubicBezTo>
                  <a:close/>
                  <a:moveTo>
                    <a:pt x="189071" y="70009"/>
                  </a:moveTo>
                  <a:cubicBezTo>
                    <a:pt x="191167" y="67913"/>
                    <a:pt x="194024" y="66770"/>
                    <a:pt x="196977" y="66770"/>
                  </a:cubicBezTo>
                  <a:cubicBezTo>
                    <a:pt x="199930" y="66770"/>
                    <a:pt x="202787" y="67913"/>
                    <a:pt x="204883" y="70009"/>
                  </a:cubicBezTo>
                  <a:cubicBezTo>
                    <a:pt x="206978" y="72104"/>
                    <a:pt x="208121" y="74962"/>
                    <a:pt x="208121" y="77914"/>
                  </a:cubicBezTo>
                  <a:cubicBezTo>
                    <a:pt x="208121" y="80867"/>
                    <a:pt x="206978" y="83725"/>
                    <a:pt x="204883" y="85820"/>
                  </a:cubicBezTo>
                  <a:cubicBezTo>
                    <a:pt x="202787" y="87916"/>
                    <a:pt x="199930" y="89059"/>
                    <a:pt x="196977" y="89059"/>
                  </a:cubicBezTo>
                  <a:cubicBezTo>
                    <a:pt x="194024" y="89059"/>
                    <a:pt x="191167" y="87916"/>
                    <a:pt x="189071" y="85820"/>
                  </a:cubicBezTo>
                  <a:cubicBezTo>
                    <a:pt x="186976" y="83725"/>
                    <a:pt x="185833" y="80867"/>
                    <a:pt x="185833" y="77914"/>
                  </a:cubicBezTo>
                  <a:cubicBezTo>
                    <a:pt x="185833" y="74962"/>
                    <a:pt x="186976" y="72104"/>
                    <a:pt x="189071" y="70009"/>
                  </a:cubicBezTo>
                  <a:close/>
                  <a:moveTo>
                    <a:pt x="77629" y="66580"/>
                  </a:moveTo>
                  <a:lnTo>
                    <a:pt x="137065" y="66580"/>
                  </a:lnTo>
                  <a:cubicBezTo>
                    <a:pt x="142780" y="66580"/>
                    <a:pt x="147828" y="70771"/>
                    <a:pt x="148400" y="76486"/>
                  </a:cubicBezTo>
                  <a:cubicBezTo>
                    <a:pt x="149162" y="83248"/>
                    <a:pt x="143923" y="88868"/>
                    <a:pt x="137351" y="88868"/>
                  </a:cubicBezTo>
                  <a:lnTo>
                    <a:pt x="77915" y="88868"/>
                  </a:lnTo>
                  <a:cubicBezTo>
                    <a:pt x="72200" y="88868"/>
                    <a:pt x="67151" y="84677"/>
                    <a:pt x="66580" y="78962"/>
                  </a:cubicBezTo>
                  <a:cubicBezTo>
                    <a:pt x="65818" y="72199"/>
                    <a:pt x="71057" y="66580"/>
                    <a:pt x="77629" y="66580"/>
                  </a:cubicBezTo>
                  <a:close/>
                  <a:moveTo>
                    <a:pt x="346520" y="365188"/>
                  </a:moveTo>
                  <a:lnTo>
                    <a:pt x="48101" y="365188"/>
                  </a:lnTo>
                  <a:cubicBezTo>
                    <a:pt x="37814" y="365188"/>
                    <a:pt x="29432" y="356806"/>
                    <a:pt x="29432" y="346519"/>
                  </a:cubicBezTo>
                  <a:lnTo>
                    <a:pt x="29432" y="148971"/>
                  </a:lnTo>
                  <a:lnTo>
                    <a:pt x="365284" y="148971"/>
                  </a:lnTo>
                  <a:lnTo>
                    <a:pt x="365284" y="346519"/>
                  </a:lnTo>
                  <a:cubicBezTo>
                    <a:pt x="365284" y="356806"/>
                    <a:pt x="356902" y="365188"/>
                    <a:pt x="346520" y="365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F50C7AC0-C410-4666-8A3A-3190F782A82A}"/>
                </a:ext>
              </a:extLst>
            </p:cNvPr>
            <p:cNvSpPr/>
            <p:nvPr/>
          </p:nvSpPr>
          <p:spPr>
            <a:xfrm>
              <a:off x="805827" y="3200971"/>
              <a:ext cx="266700" cy="28575"/>
            </a:xfrm>
            <a:custGeom>
              <a:avLst/>
              <a:gdLst>
                <a:gd name="connsiteX0" fmla="*/ 18267 w 266700"/>
                <a:gd name="connsiteY0" fmla="*/ 29432 h 28575"/>
                <a:gd name="connsiteX1" fmla="*/ 256677 w 266700"/>
                <a:gd name="connsiteY1" fmla="*/ 29432 h 28575"/>
                <a:gd name="connsiteX2" fmla="*/ 268012 w 266700"/>
                <a:gd name="connsiteY2" fmla="*/ 19526 h 28575"/>
                <a:gd name="connsiteX3" fmla="*/ 256963 w 266700"/>
                <a:gd name="connsiteY3" fmla="*/ 7144 h 28575"/>
                <a:gd name="connsiteX4" fmla="*/ 18552 w 266700"/>
                <a:gd name="connsiteY4" fmla="*/ 7144 h 28575"/>
                <a:gd name="connsiteX5" fmla="*/ 7218 w 266700"/>
                <a:gd name="connsiteY5" fmla="*/ 17050 h 28575"/>
                <a:gd name="connsiteX6" fmla="*/ 18267 w 2667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18267" y="29432"/>
                  </a:moveTo>
                  <a:lnTo>
                    <a:pt x="256677" y="29432"/>
                  </a:lnTo>
                  <a:cubicBezTo>
                    <a:pt x="262392" y="29432"/>
                    <a:pt x="267441" y="25241"/>
                    <a:pt x="268012" y="19526"/>
                  </a:cubicBezTo>
                  <a:cubicBezTo>
                    <a:pt x="268774" y="12763"/>
                    <a:pt x="263535" y="7144"/>
                    <a:pt x="256963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D3FC1F74-799C-4CFA-A118-38717304F6A8}"/>
                </a:ext>
              </a:extLst>
            </p:cNvPr>
            <p:cNvSpPr/>
            <p:nvPr/>
          </p:nvSpPr>
          <p:spPr>
            <a:xfrm>
              <a:off x="805806" y="3081432"/>
              <a:ext cx="95250" cy="95250"/>
            </a:xfrm>
            <a:custGeom>
              <a:avLst/>
              <a:gdLst>
                <a:gd name="connsiteX0" fmla="*/ 48101 w 95250"/>
                <a:gd name="connsiteY0" fmla="*/ 89059 h 95250"/>
                <a:gd name="connsiteX1" fmla="*/ 89059 w 95250"/>
                <a:gd name="connsiteY1" fmla="*/ 48101 h 95250"/>
                <a:gd name="connsiteX2" fmla="*/ 48101 w 95250"/>
                <a:gd name="connsiteY2" fmla="*/ 7144 h 95250"/>
                <a:gd name="connsiteX3" fmla="*/ 7144 w 95250"/>
                <a:gd name="connsiteY3" fmla="*/ 48101 h 95250"/>
                <a:gd name="connsiteX4" fmla="*/ 48101 w 95250"/>
                <a:gd name="connsiteY4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89059"/>
                  </a:moveTo>
                  <a:cubicBezTo>
                    <a:pt x="70676" y="89059"/>
                    <a:pt x="89059" y="70675"/>
                    <a:pt x="89059" y="48101"/>
                  </a:cubicBezTo>
                  <a:cubicBezTo>
                    <a:pt x="89059" y="25527"/>
                    <a:pt x="70676" y="7144"/>
                    <a:pt x="48101" y="7144"/>
                  </a:cubicBezTo>
                  <a:cubicBezTo>
                    <a:pt x="25527" y="7144"/>
                    <a:pt x="7144" y="25527"/>
                    <a:pt x="7144" y="48101"/>
                  </a:cubicBezTo>
                  <a:cubicBezTo>
                    <a:pt x="7144" y="70675"/>
                    <a:pt x="25527" y="89059"/>
                    <a:pt x="48101" y="89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6FC88689-5EA5-4DE0-9C83-EF24FFA5D20D}"/>
                </a:ext>
              </a:extLst>
            </p:cNvPr>
            <p:cNvSpPr/>
            <p:nvPr/>
          </p:nvSpPr>
          <p:spPr>
            <a:xfrm>
              <a:off x="925154" y="3081337"/>
              <a:ext cx="152400" cy="28575"/>
            </a:xfrm>
            <a:custGeom>
              <a:avLst/>
              <a:gdLst>
                <a:gd name="connsiteX0" fmla="*/ 18288 w 152400"/>
                <a:gd name="connsiteY0" fmla="*/ 29432 h 28575"/>
                <a:gd name="connsiteX1" fmla="*/ 137636 w 152400"/>
                <a:gd name="connsiteY1" fmla="*/ 29432 h 28575"/>
                <a:gd name="connsiteX2" fmla="*/ 148781 w 152400"/>
                <a:gd name="connsiteY2" fmla="*/ 18288 h 28575"/>
                <a:gd name="connsiteX3" fmla="*/ 137636 w 152400"/>
                <a:gd name="connsiteY3" fmla="*/ 7144 h 28575"/>
                <a:gd name="connsiteX4" fmla="*/ 18288 w 152400"/>
                <a:gd name="connsiteY4" fmla="*/ 7144 h 28575"/>
                <a:gd name="connsiteX5" fmla="*/ 7144 w 152400"/>
                <a:gd name="connsiteY5" fmla="*/ 18288 h 28575"/>
                <a:gd name="connsiteX6" fmla="*/ 18288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88" y="29432"/>
                  </a:moveTo>
                  <a:lnTo>
                    <a:pt x="137636" y="29432"/>
                  </a:lnTo>
                  <a:cubicBezTo>
                    <a:pt x="143828" y="29432"/>
                    <a:pt x="148781" y="24479"/>
                    <a:pt x="148781" y="18288"/>
                  </a:cubicBezTo>
                  <a:cubicBezTo>
                    <a:pt x="148781" y="12097"/>
                    <a:pt x="143828" y="7144"/>
                    <a:pt x="1376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A8D08CE5-9225-4045-BF7F-FB6257E85B55}"/>
                </a:ext>
              </a:extLst>
            </p:cNvPr>
            <p:cNvSpPr/>
            <p:nvPr/>
          </p:nvSpPr>
          <p:spPr>
            <a:xfrm>
              <a:off x="925176" y="3140773"/>
              <a:ext cx="152400" cy="28575"/>
            </a:xfrm>
            <a:custGeom>
              <a:avLst/>
              <a:gdLst>
                <a:gd name="connsiteX0" fmla="*/ 18267 w 152400"/>
                <a:gd name="connsiteY0" fmla="*/ 29432 h 28575"/>
                <a:gd name="connsiteX1" fmla="*/ 137329 w 152400"/>
                <a:gd name="connsiteY1" fmla="*/ 29432 h 28575"/>
                <a:gd name="connsiteX2" fmla="*/ 148664 w 152400"/>
                <a:gd name="connsiteY2" fmla="*/ 19526 h 28575"/>
                <a:gd name="connsiteX3" fmla="*/ 137615 w 152400"/>
                <a:gd name="connsiteY3" fmla="*/ 7144 h 28575"/>
                <a:gd name="connsiteX4" fmla="*/ 18552 w 152400"/>
                <a:gd name="connsiteY4" fmla="*/ 7144 h 28575"/>
                <a:gd name="connsiteX5" fmla="*/ 7218 w 152400"/>
                <a:gd name="connsiteY5" fmla="*/ 17050 h 28575"/>
                <a:gd name="connsiteX6" fmla="*/ 18267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67" y="29432"/>
                  </a:moveTo>
                  <a:lnTo>
                    <a:pt x="137329" y="29432"/>
                  </a:lnTo>
                  <a:cubicBezTo>
                    <a:pt x="143044" y="29432"/>
                    <a:pt x="148092" y="25241"/>
                    <a:pt x="148664" y="19526"/>
                  </a:cubicBezTo>
                  <a:cubicBezTo>
                    <a:pt x="149426" y="12763"/>
                    <a:pt x="144187" y="7144"/>
                    <a:pt x="13761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50865F8C-4B18-4902-B5BC-50CE6CAB46CF}"/>
              </a:ext>
            </a:extLst>
          </p:cNvPr>
          <p:cNvSpPr/>
          <p:nvPr/>
        </p:nvSpPr>
        <p:spPr>
          <a:xfrm>
            <a:off x="6999555" y="2246892"/>
            <a:ext cx="968916" cy="968912"/>
          </a:xfrm>
          <a:prstGeom prst="ellipse">
            <a:avLst/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 w="9525" cap="flat">
            <a:solidFill>
              <a:srgbClr val="F94A09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869080B-5280-48D8-A6B4-E6D5AEF42BB6}"/>
              </a:ext>
            </a:extLst>
          </p:cNvPr>
          <p:cNvSpPr/>
          <p:nvPr/>
        </p:nvSpPr>
        <p:spPr>
          <a:xfrm>
            <a:off x="8135059" y="2051511"/>
            <a:ext cx="36870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  <a:cs typeface="Arial" panose="020B0604020202020204" pitchFamily="34" charset="0"/>
              </a:rPr>
              <a:t>Н</a:t>
            </a:r>
            <a:r>
              <a:rPr lang="ru-RU" dirty="0" smtClean="0">
                <a:latin typeface="+mj-lt"/>
                <a:cs typeface="Arial" panose="020B0604020202020204" pitchFamily="34" charset="0"/>
              </a:rPr>
              <a:t>айти </a:t>
            </a:r>
            <a:r>
              <a:rPr lang="ru-RU" dirty="0">
                <a:latin typeface="+mj-lt"/>
                <a:cs typeface="Arial" panose="020B0604020202020204" pitchFamily="34" charset="0"/>
              </a:rPr>
              <a:t>ошибки, которые могут </a:t>
            </a:r>
            <a:endParaRPr lang="ru-RU" dirty="0" smtClean="0">
              <a:latin typeface="+mj-lt"/>
              <a:cs typeface="Arial" panose="020B0604020202020204" pitchFamily="34" charset="0"/>
            </a:endParaRPr>
          </a:p>
          <a:p>
            <a:r>
              <a:rPr lang="ru-RU" dirty="0" smtClean="0">
                <a:latin typeface="+mj-lt"/>
                <a:cs typeface="Arial" panose="020B0604020202020204" pitchFamily="34" charset="0"/>
              </a:rPr>
              <a:t>повлиять </a:t>
            </a:r>
            <a:r>
              <a:rPr lang="ru-RU" dirty="0">
                <a:latin typeface="+mj-lt"/>
                <a:cs typeface="Arial" panose="020B0604020202020204" pitchFamily="34" charset="0"/>
              </a:rPr>
              <a:t>на работу сайта, а </a:t>
            </a:r>
            <a:endParaRPr lang="ru-RU" dirty="0" smtClean="0">
              <a:latin typeface="+mj-lt"/>
              <a:cs typeface="Arial" panose="020B0604020202020204" pitchFamily="34" charset="0"/>
            </a:endParaRPr>
          </a:p>
          <a:p>
            <a:r>
              <a:rPr lang="ru-RU" dirty="0" smtClean="0">
                <a:latin typeface="+mj-lt"/>
                <a:cs typeface="Arial" panose="020B0604020202020204" pitchFamily="34" charset="0"/>
              </a:rPr>
              <a:t>также </a:t>
            </a:r>
            <a:r>
              <a:rPr lang="ru-RU" dirty="0">
                <a:latin typeface="+mj-lt"/>
                <a:cs typeface="Arial" panose="020B0604020202020204" pitchFamily="34" charset="0"/>
              </a:rPr>
              <a:t>показать, когда продукт </a:t>
            </a:r>
            <a:endParaRPr lang="ru-RU" dirty="0" smtClean="0">
              <a:latin typeface="+mj-lt"/>
              <a:cs typeface="Arial" panose="020B0604020202020204" pitchFamily="34" charset="0"/>
            </a:endParaRPr>
          </a:p>
          <a:p>
            <a:r>
              <a:rPr lang="ru-RU" dirty="0" smtClean="0">
                <a:latin typeface="+mj-lt"/>
                <a:cs typeface="Arial" panose="020B0604020202020204" pitchFamily="34" charset="0"/>
              </a:rPr>
              <a:t>ведет </a:t>
            </a:r>
            <a:r>
              <a:rPr lang="ru-RU" dirty="0">
                <a:latin typeface="+mj-lt"/>
                <a:cs typeface="Arial" panose="020B0604020202020204" pitchFamily="34" charset="0"/>
              </a:rPr>
              <a:t>себя неожиданно или </a:t>
            </a:r>
            <a:endParaRPr lang="ru-RU" dirty="0" smtClean="0">
              <a:latin typeface="+mj-lt"/>
              <a:cs typeface="Arial" panose="020B0604020202020204" pitchFamily="34" charset="0"/>
            </a:endParaRPr>
          </a:p>
          <a:p>
            <a:r>
              <a:rPr lang="ru-RU" dirty="0" smtClean="0">
                <a:latin typeface="+mj-lt"/>
                <a:cs typeface="Arial" panose="020B0604020202020204" pitchFamily="34" charset="0"/>
              </a:rPr>
              <a:t>нежелательно </a:t>
            </a:r>
            <a:r>
              <a:rPr lang="ru-RU" dirty="0">
                <a:latin typeface="+mj-lt"/>
                <a:cs typeface="Arial" panose="020B0604020202020204" pitchFamily="34" charset="0"/>
              </a:rPr>
              <a:t>для пользователя</a:t>
            </a:r>
            <a:endParaRPr lang="ko-KR" altLang="en-US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xmlns="" id="{082447E2-30D6-472D-A08B-0351845E1D91}"/>
              </a:ext>
            </a:extLst>
          </p:cNvPr>
          <p:cNvSpPr/>
          <p:nvPr/>
        </p:nvSpPr>
        <p:spPr>
          <a:xfrm>
            <a:off x="7251965" y="2491795"/>
            <a:ext cx="479107" cy="479105"/>
          </a:xfrm>
          <a:custGeom>
            <a:avLst/>
            <a:gdLst>
              <a:gd name="connsiteX0" fmla="*/ 108204 w 390525"/>
              <a:gd name="connsiteY0" fmla="*/ 175070 h 390525"/>
              <a:gd name="connsiteX1" fmla="*/ 85916 w 390525"/>
              <a:gd name="connsiteY1" fmla="*/ 197358 h 390525"/>
              <a:gd name="connsiteX2" fmla="*/ 108204 w 390525"/>
              <a:gd name="connsiteY2" fmla="*/ 219646 h 390525"/>
              <a:gd name="connsiteX3" fmla="*/ 130493 w 390525"/>
              <a:gd name="connsiteY3" fmla="*/ 197358 h 390525"/>
              <a:gd name="connsiteX4" fmla="*/ 108204 w 390525"/>
              <a:gd name="connsiteY4" fmla="*/ 175070 h 390525"/>
              <a:gd name="connsiteX5" fmla="*/ 108204 w 390525"/>
              <a:gd name="connsiteY5" fmla="*/ 175070 h 390525"/>
              <a:gd name="connsiteX6" fmla="*/ 85916 w 390525"/>
              <a:gd name="connsiteY6" fmla="*/ 197358 h 390525"/>
              <a:gd name="connsiteX7" fmla="*/ 108204 w 390525"/>
              <a:gd name="connsiteY7" fmla="*/ 219646 h 390525"/>
              <a:gd name="connsiteX8" fmla="*/ 130493 w 390525"/>
              <a:gd name="connsiteY8" fmla="*/ 197358 h 390525"/>
              <a:gd name="connsiteX9" fmla="*/ 108204 w 390525"/>
              <a:gd name="connsiteY9" fmla="*/ 175070 h 390525"/>
              <a:gd name="connsiteX10" fmla="*/ 108204 w 390525"/>
              <a:gd name="connsiteY10" fmla="*/ 175070 h 390525"/>
              <a:gd name="connsiteX11" fmla="*/ 85916 w 390525"/>
              <a:gd name="connsiteY11" fmla="*/ 197358 h 390525"/>
              <a:gd name="connsiteX12" fmla="*/ 108204 w 390525"/>
              <a:gd name="connsiteY12" fmla="*/ 219646 h 390525"/>
              <a:gd name="connsiteX13" fmla="*/ 130493 w 390525"/>
              <a:gd name="connsiteY13" fmla="*/ 197358 h 390525"/>
              <a:gd name="connsiteX14" fmla="*/ 108204 w 390525"/>
              <a:gd name="connsiteY14" fmla="*/ 175070 h 390525"/>
              <a:gd name="connsiteX15" fmla="*/ 241935 w 390525"/>
              <a:gd name="connsiteY15" fmla="*/ 97060 h 390525"/>
              <a:gd name="connsiteX16" fmla="*/ 219646 w 390525"/>
              <a:gd name="connsiteY16" fmla="*/ 119348 h 390525"/>
              <a:gd name="connsiteX17" fmla="*/ 241935 w 390525"/>
              <a:gd name="connsiteY17" fmla="*/ 141637 h 390525"/>
              <a:gd name="connsiteX18" fmla="*/ 264223 w 390525"/>
              <a:gd name="connsiteY18" fmla="*/ 119348 h 390525"/>
              <a:gd name="connsiteX19" fmla="*/ 241935 w 390525"/>
              <a:gd name="connsiteY19" fmla="*/ 97060 h 390525"/>
              <a:gd name="connsiteX20" fmla="*/ 241935 w 390525"/>
              <a:gd name="connsiteY20" fmla="*/ 97060 h 390525"/>
              <a:gd name="connsiteX21" fmla="*/ 219646 w 390525"/>
              <a:gd name="connsiteY21" fmla="*/ 119348 h 390525"/>
              <a:gd name="connsiteX22" fmla="*/ 241935 w 390525"/>
              <a:gd name="connsiteY22" fmla="*/ 141637 h 390525"/>
              <a:gd name="connsiteX23" fmla="*/ 264223 w 390525"/>
              <a:gd name="connsiteY23" fmla="*/ 119348 h 390525"/>
              <a:gd name="connsiteX24" fmla="*/ 241935 w 390525"/>
              <a:gd name="connsiteY24" fmla="*/ 97060 h 390525"/>
              <a:gd name="connsiteX25" fmla="*/ 108204 w 390525"/>
              <a:gd name="connsiteY25" fmla="*/ 175070 h 390525"/>
              <a:gd name="connsiteX26" fmla="*/ 85916 w 390525"/>
              <a:gd name="connsiteY26" fmla="*/ 197358 h 390525"/>
              <a:gd name="connsiteX27" fmla="*/ 108204 w 390525"/>
              <a:gd name="connsiteY27" fmla="*/ 219646 h 390525"/>
              <a:gd name="connsiteX28" fmla="*/ 130493 w 390525"/>
              <a:gd name="connsiteY28" fmla="*/ 197358 h 390525"/>
              <a:gd name="connsiteX29" fmla="*/ 108204 w 390525"/>
              <a:gd name="connsiteY29" fmla="*/ 175070 h 390525"/>
              <a:gd name="connsiteX30" fmla="*/ 197358 w 390525"/>
              <a:gd name="connsiteY30" fmla="*/ 7144 h 390525"/>
              <a:gd name="connsiteX31" fmla="*/ 7144 w 390525"/>
              <a:gd name="connsiteY31" fmla="*/ 197358 h 390525"/>
              <a:gd name="connsiteX32" fmla="*/ 197358 w 390525"/>
              <a:gd name="connsiteY32" fmla="*/ 387572 h 390525"/>
              <a:gd name="connsiteX33" fmla="*/ 387572 w 390525"/>
              <a:gd name="connsiteY33" fmla="*/ 197358 h 390525"/>
              <a:gd name="connsiteX34" fmla="*/ 197358 w 390525"/>
              <a:gd name="connsiteY34" fmla="*/ 7144 h 390525"/>
              <a:gd name="connsiteX35" fmla="*/ 152781 w 390525"/>
              <a:gd name="connsiteY35" fmla="*/ 197358 h 390525"/>
              <a:gd name="connsiteX36" fmla="*/ 150972 w 390525"/>
              <a:gd name="connsiteY36" fmla="*/ 209359 h 390525"/>
              <a:gd name="connsiteX37" fmla="*/ 210503 w 390525"/>
              <a:gd name="connsiteY37" fmla="*/ 243935 h 390525"/>
              <a:gd name="connsiteX38" fmla="*/ 241935 w 390525"/>
              <a:gd name="connsiteY38" fmla="*/ 230791 h 390525"/>
              <a:gd name="connsiteX39" fmla="*/ 286512 w 390525"/>
              <a:gd name="connsiteY39" fmla="*/ 275368 h 390525"/>
              <a:gd name="connsiteX40" fmla="*/ 241935 w 390525"/>
              <a:gd name="connsiteY40" fmla="*/ 319945 h 390525"/>
              <a:gd name="connsiteX41" fmla="*/ 197358 w 390525"/>
              <a:gd name="connsiteY41" fmla="*/ 275368 h 390525"/>
              <a:gd name="connsiteX42" fmla="*/ 199168 w 390525"/>
              <a:gd name="connsiteY42" fmla="*/ 263366 h 390525"/>
              <a:gd name="connsiteX43" fmla="*/ 139637 w 390525"/>
              <a:gd name="connsiteY43" fmla="*/ 228791 h 390525"/>
              <a:gd name="connsiteX44" fmla="*/ 108204 w 390525"/>
              <a:gd name="connsiteY44" fmla="*/ 241935 h 390525"/>
              <a:gd name="connsiteX45" fmla="*/ 63627 w 390525"/>
              <a:gd name="connsiteY45" fmla="*/ 197358 h 390525"/>
              <a:gd name="connsiteX46" fmla="*/ 108204 w 390525"/>
              <a:gd name="connsiteY46" fmla="*/ 152781 h 390525"/>
              <a:gd name="connsiteX47" fmla="*/ 139637 w 390525"/>
              <a:gd name="connsiteY47" fmla="*/ 165925 h 390525"/>
              <a:gd name="connsiteX48" fmla="*/ 199168 w 390525"/>
              <a:gd name="connsiteY48" fmla="*/ 131350 h 390525"/>
              <a:gd name="connsiteX49" fmla="*/ 197358 w 390525"/>
              <a:gd name="connsiteY49" fmla="*/ 119348 h 390525"/>
              <a:gd name="connsiteX50" fmla="*/ 241935 w 390525"/>
              <a:gd name="connsiteY50" fmla="*/ 74771 h 390525"/>
              <a:gd name="connsiteX51" fmla="*/ 286512 w 390525"/>
              <a:gd name="connsiteY51" fmla="*/ 119348 h 390525"/>
              <a:gd name="connsiteX52" fmla="*/ 241935 w 390525"/>
              <a:gd name="connsiteY52" fmla="*/ 163925 h 390525"/>
              <a:gd name="connsiteX53" fmla="*/ 210503 w 390525"/>
              <a:gd name="connsiteY53" fmla="*/ 150781 h 390525"/>
              <a:gd name="connsiteX54" fmla="*/ 150972 w 390525"/>
              <a:gd name="connsiteY54" fmla="*/ 185356 h 390525"/>
              <a:gd name="connsiteX55" fmla="*/ 152781 w 390525"/>
              <a:gd name="connsiteY55" fmla="*/ 197358 h 390525"/>
              <a:gd name="connsiteX56" fmla="*/ 241935 w 390525"/>
              <a:gd name="connsiteY56" fmla="*/ 141637 h 390525"/>
              <a:gd name="connsiteX57" fmla="*/ 264223 w 390525"/>
              <a:gd name="connsiteY57" fmla="*/ 119348 h 390525"/>
              <a:gd name="connsiteX58" fmla="*/ 241935 w 390525"/>
              <a:gd name="connsiteY58" fmla="*/ 97060 h 390525"/>
              <a:gd name="connsiteX59" fmla="*/ 219646 w 390525"/>
              <a:gd name="connsiteY59" fmla="*/ 119348 h 390525"/>
              <a:gd name="connsiteX60" fmla="*/ 241935 w 390525"/>
              <a:gd name="connsiteY60" fmla="*/ 141637 h 390525"/>
              <a:gd name="connsiteX61" fmla="*/ 241935 w 390525"/>
              <a:gd name="connsiteY61" fmla="*/ 297656 h 390525"/>
              <a:gd name="connsiteX62" fmla="*/ 264223 w 390525"/>
              <a:gd name="connsiteY62" fmla="*/ 275368 h 390525"/>
              <a:gd name="connsiteX63" fmla="*/ 241935 w 390525"/>
              <a:gd name="connsiteY63" fmla="*/ 253079 h 390525"/>
              <a:gd name="connsiteX64" fmla="*/ 219646 w 390525"/>
              <a:gd name="connsiteY64" fmla="*/ 275368 h 390525"/>
              <a:gd name="connsiteX65" fmla="*/ 241935 w 390525"/>
              <a:gd name="connsiteY65" fmla="*/ 297656 h 390525"/>
              <a:gd name="connsiteX66" fmla="*/ 108204 w 390525"/>
              <a:gd name="connsiteY66" fmla="*/ 175070 h 390525"/>
              <a:gd name="connsiteX67" fmla="*/ 85916 w 390525"/>
              <a:gd name="connsiteY67" fmla="*/ 197358 h 390525"/>
              <a:gd name="connsiteX68" fmla="*/ 108204 w 390525"/>
              <a:gd name="connsiteY68" fmla="*/ 219646 h 390525"/>
              <a:gd name="connsiteX69" fmla="*/ 130493 w 390525"/>
              <a:gd name="connsiteY69" fmla="*/ 197358 h 390525"/>
              <a:gd name="connsiteX70" fmla="*/ 108204 w 390525"/>
              <a:gd name="connsiteY70" fmla="*/ 175070 h 390525"/>
              <a:gd name="connsiteX71" fmla="*/ 108204 w 390525"/>
              <a:gd name="connsiteY71" fmla="*/ 175070 h 390525"/>
              <a:gd name="connsiteX72" fmla="*/ 85916 w 390525"/>
              <a:gd name="connsiteY72" fmla="*/ 197358 h 390525"/>
              <a:gd name="connsiteX73" fmla="*/ 108204 w 390525"/>
              <a:gd name="connsiteY73" fmla="*/ 219646 h 390525"/>
              <a:gd name="connsiteX74" fmla="*/ 130493 w 390525"/>
              <a:gd name="connsiteY74" fmla="*/ 197358 h 390525"/>
              <a:gd name="connsiteX75" fmla="*/ 108204 w 390525"/>
              <a:gd name="connsiteY75" fmla="*/ 175070 h 390525"/>
              <a:gd name="connsiteX76" fmla="*/ 241935 w 390525"/>
              <a:gd name="connsiteY76" fmla="*/ 97060 h 390525"/>
              <a:gd name="connsiteX77" fmla="*/ 219646 w 390525"/>
              <a:gd name="connsiteY77" fmla="*/ 119348 h 390525"/>
              <a:gd name="connsiteX78" fmla="*/ 241935 w 390525"/>
              <a:gd name="connsiteY78" fmla="*/ 141637 h 390525"/>
              <a:gd name="connsiteX79" fmla="*/ 264223 w 390525"/>
              <a:gd name="connsiteY79" fmla="*/ 119348 h 390525"/>
              <a:gd name="connsiteX80" fmla="*/ 241935 w 390525"/>
              <a:gd name="connsiteY80" fmla="*/ 97060 h 390525"/>
              <a:gd name="connsiteX81" fmla="*/ 241935 w 390525"/>
              <a:gd name="connsiteY81" fmla="*/ 97060 h 390525"/>
              <a:gd name="connsiteX82" fmla="*/ 219646 w 390525"/>
              <a:gd name="connsiteY82" fmla="*/ 119348 h 390525"/>
              <a:gd name="connsiteX83" fmla="*/ 241935 w 390525"/>
              <a:gd name="connsiteY83" fmla="*/ 141637 h 390525"/>
              <a:gd name="connsiteX84" fmla="*/ 264223 w 390525"/>
              <a:gd name="connsiteY84" fmla="*/ 119348 h 390525"/>
              <a:gd name="connsiteX85" fmla="*/ 241935 w 390525"/>
              <a:gd name="connsiteY85" fmla="*/ 97060 h 390525"/>
              <a:gd name="connsiteX86" fmla="*/ 108204 w 390525"/>
              <a:gd name="connsiteY86" fmla="*/ 175070 h 390525"/>
              <a:gd name="connsiteX87" fmla="*/ 85916 w 390525"/>
              <a:gd name="connsiteY87" fmla="*/ 197358 h 390525"/>
              <a:gd name="connsiteX88" fmla="*/ 108204 w 390525"/>
              <a:gd name="connsiteY88" fmla="*/ 219646 h 390525"/>
              <a:gd name="connsiteX89" fmla="*/ 130493 w 390525"/>
              <a:gd name="connsiteY89" fmla="*/ 197358 h 390525"/>
              <a:gd name="connsiteX90" fmla="*/ 108204 w 390525"/>
              <a:gd name="connsiteY90" fmla="*/ 17507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0525" h="390525"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97358" y="7144"/>
                </a:moveTo>
                <a:cubicBezTo>
                  <a:pt x="92869" y="7144"/>
                  <a:pt x="7144" y="92773"/>
                  <a:pt x="7144" y="197358"/>
                </a:cubicBezTo>
                <a:cubicBezTo>
                  <a:pt x="7144" y="301942"/>
                  <a:pt x="92773" y="387572"/>
                  <a:pt x="197358" y="387572"/>
                </a:cubicBezTo>
                <a:cubicBezTo>
                  <a:pt x="301847" y="387572"/>
                  <a:pt x="387572" y="301942"/>
                  <a:pt x="387572" y="197358"/>
                </a:cubicBezTo>
                <a:cubicBezTo>
                  <a:pt x="387572" y="92773"/>
                  <a:pt x="301943" y="7144"/>
                  <a:pt x="197358" y="7144"/>
                </a:cubicBezTo>
                <a:close/>
                <a:moveTo>
                  <a:pt x="152781" y="197358"/>
                </a:moveTo>
                <a:cubicBezTo>
                  <a:pt x="152781" y="201549"/>
                  <a:pt x="152115" y="205645"/>
                  <a:pt x="150972" y="209359"/>
                </a:cubicBezTo>
                <a:lnTo>
                  <a:pt x="210503" y="243935"/>
                </a:lnTo>
                <a:cubicBezTo>
                  <a:pt x="218504" y="235648"/>
                  <a:pt x="229648" y="230791"/>
                  <a:pt x="241935" y="230791"/>
                </a:cubicBezTo>
                <a:cubicBezTo>
                  <a:pt x="266415" y="230791"/>
                  <a:pt x="286512" y="250888"/>
                  <a:pt x="286512" y="275368"/>
                </a:cubicBezTo>
                <a:cubicBezTo>
                  <a:pt x="286512" y="299847"/>
                  <a:pt x="266415" y="319945"/>
                  <a:pt x="241935" y="319945"/>
                </a:cubicBezTo>
                <a:cubicBezTo>
                  <a:pt x="217456" y="319945"/>
                  <a:pt x="197358" y="299847"/>
                  <a:pt x="197358" y="275368"/>
                </a:cubicBezTo>
                <a:cubicBezTo>
                  <a:pt x="197358" y="271177"/>
                  <a:pt x="198025" y="267081"/>
                  <a:pt x="199168" y="263366"/>
                </a:cubicBezTo>
                <a:lnTo>
                  <a:pt x="139637" y="228791"/>
                </a:lnTo>
                <a:cubicBezTo>
                  <a:pt x="131636" y="237077"/>
                  <a:pt x="120491" y="241935"/>
                  <a:pt x="108204" y="241935"/>
                </a:cubicBezTo>
                <a:cubicBezTo>
                  <a:pt x="83725" y="241935"/>
                  <a:pt x="63627" y="221837"/>
                  <a:pt x="63627" y="197358"/>
                </a:cubicBezTo>
                <a:cubicBezTo>
                  <a:pt x="63627" y="172879"/>
                  <a:pt x="83725" y="152781"/>
                  <a:pt x="108204" y="152781"/>
                </a:cubicBezTo>
                <a:cubicBezTo>
                  <a:pt x="120491" y="152781"/>
                  <a:pt x="131636" y="157639"/>
                  <a:pt x="139637" y="165925"/>
                </a:cubicBezTo>
                <a:lnTo>
                  <a:pt x="199168" y="131350"/>
                </a:lnTo>
                <a:cubicBezTo>
                  <a:pt x="198025" y="127540"/>
                  <a:pt x="197358" y="123539"/>
                  <a:pt x="197358" y="119348"/>
                </a:cubicBezTo>
                <a:cubicBezTo>
                  <a:pt x="197358" y="94869"/>
                  <a:pt x="217456" y="74771"/>
                  <a:pt x="241935" y="74771"/>
                </a:cubicBezTo>
                <a:cubicBezTo>
                  <a:pt x="266415" y="74771"/>
                  <a:pt x="286512" y="94869"/>
                  <a:pt x="286512" y="119348"/>
                </a:cubicBezTo>
                <a:cubicBezTo>
                  <a:pt x="286512" y="143827"/>
                  <a:pt x="266415" y="163925"/>
                  <a:pt x="241935" y="163925"/>
                </a:cubicBezTo>
                <a:cubicBezTo>
                  <a:pt x="229648" y="163925"/>
                  <a:pt x="218504" y="159067"/>
                  <a:pt x="210503" y="150781"/>
                </a:cubicBezTo>
                <a:lnTo>
                  <a:pt x="150972" y="185356"/>
                </a:lnTo>
                <a:cubicBezTo>
                  <a:pt x="152115" y="189071"/>
                  <a:pt x="152781" y="193072"/>
                  <a:pt x="152781" y="197358"/>
                </a:cubicBezTo>
                <a:close/>
                <a:moveTo>
                  <a:pt x="241935" y="141637"/>
                </a:move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540"/>
                  <a:pt x="229743" y="141637"/>
                  <a:pt x="241935" y="141637"/>
                </a:cubicBezTo>
                <a:close/>
                <a:moveTo>
                  <a:pt x="241935" y="297656"/>
                </a:moveTo>
                <a:cubicBezTo>
                  <a:pt x="254222" y="297656"/>
                  <a:pt x="264223" y="287655"/>
                  <a:pt x="264223" y="275368"/>
                </a:cubicBezTo>
                <a:cubicBezTo>
                  <a:pt x="264223" y="263080"/>
                  <a:pt x="254222" y="253079"/>
                  <a:pt x="241935" y="253079"/>
                </a:cubicBezTo>
                <a:cubicBezTo>
                  <a:pt x="229362" y="253079"/>
                  <a:pt x="219646" y="263557"/>
                  <a:pt x="219646" y="275368"/>
                </a:cubicBezTo>
                <a:cubicBezTo>
                  <a:pt x="219646" y="287560"/>
                  <a:pt x="229743" y="297656"/>
                  <a:pt x="241935" y="297656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47" name="그래픽 459">
            <a:extLst>
              <a:ext uri="{FF2B5EF4-FFF2-40B4-BE49-F238E27FC236}">
                <a16:creationId xmlns:a16="http://schemas.microsoft.com/office/drawing/2014/main" xmlns="" id="{CAA0740B-D855-462E-A2BE-F1FDFB79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65368" y="3287400"/>
            <a:ext cx="426649" cy="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8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654EFC49-A386-40B0-8F81-ED3356835FDB}"/>
              </a:ext>
            </a:extLst>
          </p:cNvPr>
          <p:cNvSpPr/>
          <p:nvPr/>
        </p:nvSpPr>
        <p:spPr>
          <a:xfrm>
            <a:off x="894984" y="1828943"/>
            <a:ext cx="2429932" cy="4079151"/>
          </a:xfrm>
          <a:prstGeom prst="roundRect">
            <a:avLst>
              <a:gd name="adj" fmla="val 5828"/>
            </a:avLst>
          </a:prstGeom>
          <a:solidFill>
            <a:schemeClr val="bg1"/>
          </a:soli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36000" rIns="28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i="1" dirty="0">
              <a:solidFill>
                <a:srgbClr val="3370FC"/>
              </a:solidFill>
              <a:latin typeface="+mj-lt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1DF7D79D-851D-4B5E-AB70-BF101E9A7633}"/>
              </a:ext>
            </a:extLst>
          </p:cNvPr>
          <p:cNvSpPr/>
          <p:nvPr/>
        </p:nvSpPr>
        <p:spPr>
          <a:xfrm>
            <a:off x="3561963" y="1828943"/>
            <a:ext cx="2429932" cy="4079151"/>
          </a:xfrm>
          <a:prstGeom prst="roundRect">
            <a:avLst>
              <a:gd name="adj" fmla="val 5828"/>
            </a:avLst>
          </a:prstGeom>
          <a:solidFill>
            <a:schemeClr val="bg1"/>
          </a:soli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36000" rIns="28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i="1" dirty="0">
              <a:solidFill>
                <a:srgbClr val="3370FC"/>
              </a:solidFill>
              <a:latin typeface="+mj-lt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C96F3255-33F3-44A0-82BC-3CB3B17639A5}"/>
              </a:ext>
            </a:extLst>
          </p:cNvPr>
          <p:cNvSpPr/>
          <p:nvPr/>
        </p:nvSpPr>
        <p:spPr>
          <a:xfrm>
            <a:off x="6200108" y="1828943"/>
            <a:ext cx="2429932" cy="4079151"/>
          </a:xfrm>
          <a:prstGeom prst="roundRect">
            <a:avLst>
              <a:gd name="adj" fmla="val 5828"/>
            </a:avLst>
          </a:prstGeom>
          <a:solidFill>
            <a:schemeClr val="bg1"/>
          </a:soli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36000" rIns="28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i="1" dirty="0">
              <a:solidFill>
                <a:srgbClr val="3370FC"/>
              </a:solidFill>
              <a:latin typeface="+mj-lt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EFF485E7-B7BA-4D0C-8D9B-E55C7131CB2C}"/>
              </a:ext>
            </a:extLst>
          </p:cNvPr>
          <p:cNvSpPr/>
          <p:nvPr/>
        </p:nvSpPr>
        <p:spPr>
          <a:xfrm>
            <a:off x="8838252" y="1828943"/>
            <a:ext cx="2429932" cy="4079151"/>
          </a:xfrm>
          <a:prstGeom prst="roundRect">
            <a:avLst>
              <a:gd name="adj" fmla="val 5828"/>
            </a:avLst>
          </a:prstGeom>
          <a:solidFill>
            <a:schemeClr val="bg1"/>
          </a:soli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36000" rIns="28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i="1" dirty="0">
              <a:solidFill>
                <a:srgbClr val="3370FC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CF6434-DF6C-4EB8-A5C3-DCD73EF3365E}"/>
              </a:ext>
            </a:extLst>
          </p:cNvPr>
          <p:cNvSpPr txBox="1"/>
          <p:nvPr/>
        </p:nvSpPr>
        <p:spPr>
          <a:xfrm>
            <a:off x="923817" y="4156542"/>
            <a:ext cx="242993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2000" i="1">
                <a:solidFill>
                  <a:srgbClr val="3370FC"/>
                </a:solidFill>
                <a:latin typeface="+mj-lt"/>
              </a:defRPr>
            </a:lvl1pPr>
          </a:lstStyle>
          <a:p>
            <a:r>
              <a:rPr lang="ru-RU" altLang="ko-KR" dirty="0" smtClean="0">
                <a:solidFill>
                  <a:schemeClr val="tx1"/>
                </a:solidFill>
              </a:rPr>
              <a:t>Артефакты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60CCB3C-0F5E-4304-B4D6-4DAEA89B9CF3}"/>
              </a:ext>
            </a:extLst>
          </p:cNvPr>
          <p:cNvSpPr txBox="1"/>
          <p:nvPr/>
        </p:nvSpPr>
        <p:spPr>
          <a:xfrm>
            <a:off x="923817" y="4650621"/>
            <a:ext cx="2429933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altLang="ko-KR" sz="1200" dirty="0" smtClean="0">
                <a:cs typeface="Arial" panose="020B0604020202020204" pitchFamily="34" charset="0"/>
              </a:rPr>
              <a:t>Тест план</a:t>
            </a:r>
          </a:p>
          <a:p>
            <a:pPr algn="ctr"/>
            <a:r>
              <a:rPr lang="ru-RU" altLang="ko-KR" sz="1200" dirty="0" smtClean="0">
                <a:cs typeface="Arial" panose="020B0604020202020204" pitchFamily="34" charset="0"/>
              </a:rPr>
              <a:t>Чек – лист</a:t>
            </a:r>
          </a:p>
          <a:p>
            <a:pPr algn="ctr"/>
            <a:r>
              <a:rPr lang="ru-RU" altLang="ko-KR" sz="1200" dirty="0" smtClean="0">
                <a:cs typeface="Arial" panose="020B0604020202020204" pitchFamily="34" charset="0"/>
              </a:rPr>
              <a:t>Баг – репорт</a:t>
            </a:r>
          </a:p>
          <a:p>
            <a:pPr algn="ctr"/>
            <a:r>
              <a:rPr lang="ru-RU" altLang="ko-KR" sz="1200" dirty="0" smtClean="0">
                <a:cs typeface="Arial" panose="020B0604020202020204" pitchFamily="34" charset="0"/>
              </a:rPr>
              <a:t>Отчет о тестировании</a:t>
            </a:r>
            <a:r>
              <a:rPr lang="ru-RU" altLang="ko-KR" sz="1200" dirty="0" smtClean="0">
                <a:latin typeface="+mj-lt"/>
                <a:cs typeface="Arial" panose="020B0604020202020204" pitchFamily="34" charset="0"/>
              </a:rPr>
              <a:t> </a:t>
            </a:r>
            <a:endParaRPr lang="en-US" altLang="ko-KR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64E9D42-35B5-4F09-A3FB-19BEBC934624}"/>
              </a:ext>
            </a:extLst>
          </p:cNvPr>
          <p:cNvSpPr txBox="1"/>
          <p:nvPr/>
        </p:nvSpPr>
        <p:spPr>
          <a:xfrm>
            <a:off x="3561962" y="4165238"/>
            <a:ext cx="242993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2000" i="1">
                <a:solidFill>
                  <a:srgbClr val="3370FC"/>
                </a:solidFill>
                <a:latin typeface="+mj-lt"/>
              </a:defRPr>
            </a:lvl1pPr>
          </a:lstStyle>
          <a:p>
            <a:r>
              <a:rPr lang="ru-RU" altLang="ko-KR" dirty="0" smtClean="0">
                <a:solidFill>
                  <a:schemeClr val="tx1"/>
                </a:solidFill>
              </a:rPr>
              <a:t>Браузеры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7D15654-9FFC-4589-9481-FFE789CC64F1}"/>
              </a:ext>
            </a:extLst>
          </p:cNvPr>
          <p:cNvSpPr txBox="1"/>
          <p:nvPr/>
        </p:nvSpPr>
        <p:spPr>
          <a:xfrm>
            <a:off x="3561962" y="4650622"/>
            <a:ext cx="2429933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200" dirty="0" smtClean="0">
                <a:cs typeface="Arial" panose="020B0604020202020204" pitchFamily="34" charset="0"/>
              </a:rPr>
              <a:t>Safari</a:t>
            </a:r>
          </a:p>
          <a:p>
            <a:pPr algn="ctr"/>
            <a:r>
              <a:rPr lang="en-US" sz="1200" dirty="0">
                <a:cs typeface="Arial" panose="020B0604020202020204" pitchFamily="34" charset="0"/>
              </a:rPr>
              <a:t>Google </a:t>
            </a:r>
            <a:r>
              <a:rPr lang="en-US" sz="1200" dirty="0" smtClean="0">
                <a:cs typeface="Arial" panose="020B0604020202020204" pitchFamily="34" charset="0"/>
              </a:rPr>
              <a:t>Chrome</a:t>
            </a:r>
          </a:p>
          <a:p>
            <a:pPr algn="ctr"/>
            <a:r>
              <a:rPr lang="en-US" sz="1200" dirty="0" smtClean="0">
                <a:cs typeface="Arial" panose="020B0604020202020204" pitchFamily="34" charset="0"/>
              </a:rPr>
              <a:t> </a:t>
            </a:r>
            <a:r>
              <a:rPr lang="en-US" sz="1200" dirty="0">
                <a:cs typeface="Arial" panose="020B0604020202020204" pitchFamily="34" charset="0"/>
              </a:rPr>
              <a:t>Microsoft </a:t>
            </a:r>
            <a:r>
              <a:rPr lang="en-US" sz="1200" dirty="0" smtClean="0">
                <a:cs typeface="Arial" panose="020B0604020202020204" pitchFamily="34" charset="0"/>
              </a:rPr>
              <a:t>Edge</a:t>
            </a:r>
          </a:p>
          <a:p>
            <a:pPr algn="ctr"/>
            <a:r>
              <a:rPr lang="en-US" sz="1200" dirty="0" smtClean="0">
                <a:cs typeface="Arial" panose="020B0604020202020204" pitchFamily="34" charset="0"/>
              </a:rPr>
              <a:t> </a:t>
            </a:r>
            <a:r>
              <a:rPr lang="en-US" sz="1200" dirty="0">
                <a:cs typeface="Arial" panose="020B0604020202020204" pitchFamily="34" charset="0"/>
              </a:rPr>
              <a:t>Opera </a:t>
            </a:r>
            <a:r>
              <a:rPr lang="en-US" sz="1200" dirty="0" smtClean="0">
                <a:cs typeface="Arial" panose="020B0604020202020204" pitchFamily="34" charset="0"/>
              </a:rPr>
              <a:t>One </a:t>
            </a:r>
          </a:p>
          <a:p>
            <a:pPr algn="ctr"/>
            <a:r>
              <a:rPr lang="en-US" sz="1200" dirty="0" smtClean="0">
                <a:cs typeface="Arial" panose="020B0604020202020204" pitchFamily="34" charset="0"/>
              </a:rPr>
              <a:t>Mozilla Firefox</a:t>
            </a: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BEB780C-AD90-49EF-B0F9-05AB05A7343C}"/>
              </a:ext>
            </a:extLst>
          </p:cNvPr>
          <p:cNvSpPr txBox="1"/>
          <p:nvPr/>
        </p:nvSpPr>
        <p:spPr>
          <a:xfrm>
            <a:off x="6200107" y="4165238"/>
            <a:ext cx="242993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2000" i="1">
                <a:solidFill>
                  <a:srgbClr val="3370FC"/>
                </a:solidFill>
                <a:latin typeface="+mj-lt"/>
              </a:defRPr>
            </a:lvl1pPr>
          </a:lstStyle>
          <a:p>
            <a:r>
              <a:rPr lang="ru-RU" altLang="ko-KR" dirty="0" smtClean="0">
                <a:solidFill>
                  <a:schemeClr val="tx1"/>
                </a:solidFill>
              </a:rPr>
              <a:t>Устройство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429A6A2-D13A-4FDA-B0A9-792B4AA8EE40}"/>
              </a:ext>
            </a:extLst>
          </p:cNvPr>
          <p:cNvSpPr txBox="1"/>
          <p:nvPr/>
        </p:nvSpPr>
        <p:spPr>
          <a:xfrm>
            <a:off x="6200107" y="4450567"/>
            <a:ext cx="2429933" cy="141577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endParaRPr lang="en-US" altLang="ko-K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altLang="ko-KR" sz="1200" dirty="0" smtClean="0">
                <a:cs typeface="Arial" panose="020B0604020202020204" pitchFamily="34" charset="0"/>
              </a:rPr>
              <a:t>ПК под управлением </a:t>
            </a:r>
          </a:p>
          <a:p>
            <a:pPr algn="ctr"/>
            <a:r>
              <a:rPr lang="ru-RU" sz="1200" dirty="0" smtClean="0">
                <a:cs typeface="Arial" panose="020B0604020202020204" pitchFamily="34" charset="0"/>
              </a:rPr>
              <a:t>операционной </a:t>
            </a:r>
            <a:r>
              <a:rPr lang="ru-RU" sz="1200" dirty="0">
                <a:cs typeface="Arial" panose="020B0604020202020204" pitchFamily="34" charset="0"/>
              </a:rPr>
              <a:t>системой </a:t>
            </a:r>
          </a:p>
          <a:p>
            <a:pPr algn="ctr"/>
            <a:r>
              <a:rPr lang="en-US" sz="1200" dirty="0" smtClean="0">
                <a:cs typeface="Arial" panose="020B0604020202020204" pitchFamily="34" charset="0"/>
              </a:rPr>
              <a:t>Microsoft</a:t>
            </a:r>
            <a:r>
              <a:rPr lang="ru-RU" sz="1200" dirty="0" smtClean="0">
                <a:cs typeface="Arial" panose="020B0604020202020204" pitchFamily="34" charset="0"/>
              </a:rPr>
              <a:t> </a:t>
            </a:r>
            <a:r>
              <a:rPr lang="ru-RU" sz="1200" dirty="0" err="1">
                <a:cs typeface="Arial" panose="020B0604020202020204" pitchFamily="34" charset="0"/>
              </a:rPr>
              <a:t>Windows</a:t>
            </a:r>
            <a:r>
              <a:rPr lang="ru-RU" sz="1200" dirty="0">
                <a:cs typeface="Arial" panose="020B0604020202020204" pitchFamily="34" charset="0"/>
              </a:rPr>
              <a:t> 11 </a:t>
            </a:r>
            <a:endParaRPr lang="ru-RU" sz="1200" dirty="0" smtClean="0">
              <a:cs typeface="Arial" panose="020B0604020202020204" pitchFamily="34" charset="0"/>
            </a:endParaRPr>
          </a:p>
          <a:p>
            <a:pPr algn="ctr"/>
            <a:r>
              <a:rPr lang="ru-RU" sz="1200" dirty="0" smtClean="0">
                <a:cs typeface="Arial" panose="020B0604020202020204" pitchFamily="34" charset="0"/>
              </a:rPr>
              <a:t>Домашняя </a:t>
            </a:r>
            <a:r>
              <a:rPr lang="ru-RU" sz="1200" dirty="0">
                <a:cs typeface="Arial" panose="020B0604020202020204" pitchFamily="34" charset="0"/>
              </a:rPr>
              <a:t>для одного языка </a:t>
            </a:r>
            <a:endParaRPr lang="ru-RU" sz="1200" dirty="0" smtClean="0">
              <a:cs typeface="Arial" panose="020B0604020202020204" pitchFamily="34" charset="0"/>
            </a:endParaRPr>
          </a:p>
          <a:p>
            <a:pPr algn="ctr"/>
            <a:r>
              <a:rPr lang="ru-RU" sz="1200" dirty="0" smtClean="0">
                <a:cs typeface="Arial" panose="020B0604020202020204" pitchFamily="34" charset="0"/>
              </a:rPr>
              <a:t>версии </a:t>
            </a:r>
            <a:r>
              <a:rPr lang="ru-RU" sz="1200" dirty="0">
                <a:cs typeface="Arial" panose="020B0604020202020204" pitchFamily="34" charset="0"/>
              </a:rPr>
              <a:t>10.0.22621</a:t>
            </a:r>
          </a:p>
          <a:p>
            <a:pPr algn="ctr"/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4138005-AB65-4F4A-9E9D-75227D31A8BF}"/>
              </a:ext>
            </a:extLst>
          </p:cNvPr>
          <p:cNvSpPr txBox="1"/>
          <p:nvPr/>
        </p:nvSpPr>
        <p:spPr>
          <a:xfrm>
            <a:off x="8838251" y="4165238"/>
            <a:ext cx="242993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2000" i="1">
                <a:solidFill>
                  <a:srgbClr val="3370FC"/>
                </a:solidFill>
                <a:latin typeface="+mj-lt"/>
              </a:defRPr>
            </a:lvl1pPr>
          </a:lstStyle>
          <a:p>
            <a:r>
              <a:rPr lang="ru-RU" altLang="ko-KR" dirty="0" smtClean="0">
                <a:solidFill>
                  <a:schemeClr val="tx1"/>
                </a:solidFill>
              </a:rPr>
              <a:t>Инструменты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F8DA0E3-1CD2-4FB8-891C-AA5E47BE503D}"/>
              </a:ext>
            </a:extLst>
          </p:cNvPr>
          <p:cNvSpPr txBox="1"/>
          <p:nvPr/>
        </p:nvSpPr>
        <p:spPr>
          <a:xfrm>
            <a:off x="8838251" y="4650621"/>
            <a:ext cx="2429933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200" dirty="0" err="1" smtClean="0">
                <a:cs typeface="Arial" panose="020B0604020202020204" pitchFamily="34" charset="0"/>
              </a:rPr>
              <a:t>Ms</a:t>
            </a:r>
            <a:r>
              <a:rPr lang="en-US" altLang="ko-KR" sz="1200" dirty="0" smtClean="0">
                <a:cs typeface="Arial" panose="020B0604020202020204" pitchFamily="34" charset="0"/>
              </a:rPr>
              <a:t> Excel</a:t>
            </a:r>
          </a:p>
          <a:p>
            <a:pPr algn="ctr"/>
            <a:r>
              <a:rPr lang="en-US" altLang="ko-KR" sz="1200" dirty="0" err="1" smtClean="0">
                <a:cs typeface="Arial" panose="020B0604020202020204" pitchFamily="34" charset="0"/>
              </a:rPr>
              <a:t>Ms</a:t>
            </a:r>
            <a:r>
              <a:rPr lang="en-US" altLang="ko-KR" sz="1200" dirty="0" smtClean="0">
                <a:cs typeface="Arial" panose="020B0604020202020204" pitchFamily="34" charset="0"/>
              </a:rPr>
              <a:t> Word</a:t>
            </a:r>
          </a:p>
          <a:p>
            <a:pPr algn="ctr"/>
            <a:r>
              <a:rPr lang="en-US" altLang="ko-KR" sz="1200" dirty="0" err="1" smtClean="0">
                <a:cs typeface="Arial" panose="020B0604020202020204" pitchFamily="34" charset="0"/>
              </a:rPr>
              <a:t>Jmeter</a:t>
            </a:r>
            <a:endParaRPr lang="en-US" altLang="ko-KR" sz="1200" dirty="0" smtClean="0">
              <a:cs typeface="Arial" panose="020B0604020202020204" pitchFamily="34" charset="0"/>
            </a:endParaRPr>
          </a:p>
          <a:p>
            <a:pPr algn="ctr"/>
            <a:r>
              <a:rPr lang="en-US" altLang="ko-KR" sz="1200" dirty="0" smtClean="0">
                <a:cs typeface="Arial" panose="020B0604020202020204" pitchFamily="34" charset="0"/>
              </a:rPr>
              <a:t>Xenu</a:t>
            </a:r>
          </a:p>
          <a:p>
            <a:pPr algn="ctr"/>
            <a:r>
              <a:rPr lang="en-US" sz="1200" dirty="0">
                <a:cs typeface="Arial" panose="020B0604020202020204" pitchFamily="34" charset="0"/>
              </a:rPr>
              <a:t>Screenshots</a:t>
            </a: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B6AF64E-2403-43EB-B5B2-753883485D0B}"/>
              </a:ext>
            </a:extLst>
          </p:cNvPr>
          <p:cNvSpPr txBox="1"/>
          <p:nvPr/>
        </p:nvSpPr>
        <p:spPr>
          <a:xfrm>
            <a:off x="1810187" y="445352"/>
            <a:ext cx="8363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dirty="0" smtClean="0">
                <a:cs typeface="Arial" panose="020B0604020202020204" pitchFamily="34" charset="0"/>
              </a:rPr>
              <a:t>Для достижение цели использовалось</a:t>
            </a:r>
            <a:endParaRPr lang="ko-KR" altLang="en-US" sz="3200" dirty="0"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C05DDBF6-7A29-40E5-971E-C6F13037B9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84" y="2519875"/>
            <a:ext cx="1765866" cy="13594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5157AC11-5B7C-45FF-B06D-2BFF63D3E0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41" y="2219407"/>
            <a:ext cx="1765865" cy="16599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7C71835-DF40-40B8-88F8-95D1CB655A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08" y="2106115"/>
            <a:ext cx="1826550" cy="17732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356F44F4-B379-438B-ADC8-89C89381B2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86" y="2106115"/>
            <a:ext cx="2126085" cy="17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1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1F11937-111D-4E53-AA24-A0551FBB0B15}"/>
              </a:ext>
            </a:extLst>
          </p:cNvPr>
          <p:cNvSpPr txBox="1"/>
          <p:nvPr/>
        </p:nvSpPr>
        <p:spPr>
          <a:xfrm>
            <a:off x="1045935" y="1097643"/>
            <a:ext cx="306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i="1" dirty="0" smtClean="0">
                <a:latin typeface="+mj-lt"/>
                <a:cs typeface="Arial" panose="020B0604020202020204" pitchFamily="34" charset="0"/>
              </a:rPr>
              <a:t>Тест план</a:t>
            </a:r>
            <a:endParaRPr lang="ko-KR" altLang="en-US" sz="3200" i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7654BEE-C7DF-4571-ADE6-AD8EAE59156C}"/>
              </a:ext>
            </a:extLst>
          </p:cNvPr>
          <p:cNvSpPr txBox="1"/>
          <p:nvPr/>
        </p:nvSpPr>
        <p:spPr>
          <a:xfrm>
            <a:off x="533401" y="1899360"/>
            <a:ext cx="36421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Тест план описывает:</a:t>
            </a:r>
          </a:p>
          <a:p>
            <a:endParaRPr lang="ru-RU" altLang="ko-KR" sz="1200" dirty="0" smtClean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ru-RU" altLang="ko-KR" sz="1200" i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-цели </a:t>
            </a:r>
            <a:r>
              <a:rPr lang="ru-RU" altLang="ko-KR" sz="1200" i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тестирования</a:t>
            </a:r>
          </a:p>
          <a:p>
            <a:r>
              <a:rPr lang="ru-RU" altLang="ko-KR" sz="1200" i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-области </a:t>
            </a:r>
            <a:r>
              <a:rPr lang="ru-RU" altLang="ko-KR" sz="1200" i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подвергаемые тестированию</a:t>
            </a:r>
          </a:p>
          <a:p>
            <a:r>
              <a:rPr lang="ru-RU" altLang="ko-KR" sz="1200" i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-тестовую </a:t>
            </a:r>
            <a:r>
              <a:rPr lang="ru-RU" altLang="ko-KR" sz="1200" i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стратегию</a:t>
            </a:r>
          </a:p>
          <a:p>
            <a:r>
              <a:rPr lang="ru-RU" altLang="ko-KR" sz="1200" i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-критерии </a:t>
            </a:r>
            <a:r>
              <a:rPr lang="ru-RU" altLang="ko-KR" sz="1200" i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начала и окончания тестирования</a:t>
            </a:r>
          </a:p>
          <a:p>
            <a:r>
              <a:rPr lang="ru-RU" altLang="ko-KR" sz="1200" i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-план </a:t>
            </a:r>
            <a:r>
              <a:rPr lang="ru-RU" altLang="ko-KR" sz="1200" i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работ</a:t>
            </a:r>
          </a:p>
          <a:p>
            <a:endParaRPr lang="ru-RU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7C2B96E-9CF9-412F-ABA3-1F772CA0C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506164"/>
            <a:ext cx="3454400" cy="335183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52" y="1299870"/>
            <a:ext cx="3633608" cy="3988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449" y="447675"/>
            <a:ext cx="4165746" cy="5927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0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296C604C-6145-4564-B959-0722559BB007}"/>
              </a:ext>
            </a:extLst>
          </p:cNvPr>
          <p:cNvSpPr/>
          <p:nvPr/>
        </p:nvSpPr>
        <p:spPr>
          <a:xfrm>
            <a:off x="5336828" y="2638089"/>
            <a:ext cx="1131551" cy="1131551"/>
          </a:xfrm>
          <a:prstGeom prst="ellipse">
            <a:avLst/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BA22401-9A48-4877-88E1-5875CDC47266}"/>
              </a:ext>
            </a:extLst>
          </p:cNvPr>
          <p:cNvSpPr txBox="1"/>
          <p:nvPr/>
        </p:nvSpPr>
        <p:spPr>
          <a:xfrm>
            <a:off x="4905191" y="4520847"/>
            <a:ext cx="22411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 smtClean="0">
                <a:solidFill>
                  <a:schemeClr val="tx1"/>
                </a:solidFill>
              </a:rPr>
              <a:t>Проверка </a:t>
            </a:r>
            <a:r>
              <a:rPr lang="ru-RU" altLang="ko-KR" sz="1400" dirty="0">
                <a:solidFill>
                  <a:schemeClr val="tx1"/>
                </a:solidFill>
              </a:rPr>
              <a:t>по средствам автоматизации входа </a:t>
            </a:r>
            <a:r>
              <a:rPr lang="ru-RU" altLang="ko-KR" sz="1400" dirty="0" smtClean="0">
                <a:solidFill>
                  <a:schemeClr val="tx1"/>
                </a:solidFill>
              </a:rPr>
              <a:t>в личный кабинет, выбора ТС, выбора товара из каталога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ru-RU" altLang="ko-KR" sz="1400" dirty="0" smtClean="0">
                <a:solidFill>
                  <a:schemeClr val="tx1"/>
                </a:solidFill>
              </a:rPr>
              <a:t>и добавление товара в корзину, очистка корзины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F8547242-3935-4432-AFF9-8C4E8DE79DFB}"/>
              </a:ext>
            </a:extLst>
          </p:cNvPr>
          <p:cNvSpPr/>
          <p:nvPr/>
        </p:nvSpPr>
        <p:spPr>
          <a:xfrm>
            <a:off x="4766962" y="4032033"/>
            <a:ext cx="224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000" i="1" dirty="0" smtClean="0">
                <a:latin typeface="+mj-lt"/>
              </a:rPr>
              <a:t>Автотест</a:t>
            </a:r>
            <a:endParaRPr lang="en-US" altLang="ko-KR" sz="2000" i="1" dirty="0">
              <a:latin typeface="+mj-lt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EB01CAA-4660-4E33-A396-A093BF82B04F}"/>
              </a:ext>
            </a:extLst>
          </p:cNvPr>
          <p:cNvGrpSpPr/>
          <p:nvPr/>
        </p:nvGrpSpPr>
        <p:grpSpPr>
          <a:xfrm>
            <a:off x="5646786" y="2926192"/>
            <a:ext cx="511634" cy="524832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xmlns="" id="{02AB8530-6545-4B39-A251-393AE303A2DC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22367C56-9FCF-4F8B-9F26-D5AA09E7CE78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424FC54F-4B03-428E-AB0A-D23A3AB84D32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D2F16712-AD9F-4393-976D-B2681B6CD56C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0201B6C4-6D81-40E6-97C6-14D844D15C83}"/>
              </a:ext>
            </a:extLst>
          </p:cNvPr>
          <p:cNvGrpSpPr/>
          <p:nvPr/>
        </p:nvGrpSpPr>
        <p:grpSpPr>
          <a:xfrm>
            <a:off x="9706883" y="2952877"/>
            <a:ext cx="530730" cy="508706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4FF196B5-2F65-4247-82A9-281AF47F3212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xmlns="" id="{71B684CA-4CE9-4FAB-89FD-9861127F282C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7E4F76FF-5F17-41D2-8D03-451854EE3052}"/>
              </a:ext>
            </a:extLst>
          </p:cNvPr>
          <p:cNvSpPr/>
          <p:nvPr/>
        </p:nvSpPr>
        <p:spPr>
          <a:xfrm>
            <a:off x="1972965" y="2648800"/>
            <a:ext cx="1131551" cy="1131551"/>
          </a:xfrm>
          <a:prstGeom prst="ellipse">
            <a:avLst/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755614C5-A25C-4863-9E5F-AF012D2CB004}"/>
              </a:ext>
            </a:extLst>
          </p:cNvPr>
          <p:cNvSpPr txBox="1"/>
          <p:nvPr/>
        </p:nvSpPr>
        <p:spPr>
          <a:xfrm>
            <a:off x="901123" y="4520847"/>
            <a:ext cx="31118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ru-RU" altLang="ko-KR" sz="1400" dirty="0" smtClean="0">
                <a:solidFill>
                  <a:schemeClr val="tx1"/>
                </a:solidFill>
              </a:rPr>
              <a:t>83 проверки функциональности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ru-RU" altLang="ko-KR" sz="1400" dirty="0" smtClean="0">
                <a:solidFill>
                  <a:schemeClr val="tx1"/>
                </a:solidFill>
              </a:rPr>
              <a:t>18 проверок работы сайта в разных браузерах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ru-RU" altLang="ko-KR" sz="1400" dirty="0" smtClean="0">
                <a:solidFill>
                  <a:schemeClr val="tx1"/>
                </a:solidFill>
              </a:rPr>
              <a:t>28 проверок пользовательского интерфейса</a:t>
            </a:r>
          </a:p>
          <a:p>
            <a:pPr algn="l">
              <a:lnSpc>
                <a:spcPct val="10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2BEE9685-5D1A-4C4B-89FD-C3215A9BD9E4}"/>
              </a:ext>
            </a:extLst>
          </p:cNvPr>
          <p:cNvSpPr/>
          <p:nvPr/>
        </p:nvSpPr>
        <p:spPr>
          <a:xfrm>
            <a:off x="734105" y="4034988"/>
            <a:ext cx="3321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000" i="1" dirty="0" smtClean="0">
                <a:latin typeface="+mj-lt"/>
              </a:rPr>
              <a:t>Чек–листы и тест</a:t>
            </a:r>
            <a:r>
              <a:rPr lang="ru-RU" altLang="ko-KR" sz="2000" i="1" dirty="0"/>
              <a:t>–</a:t>
            </a:r>
            <a:r>
              <a:rPr lang="ru-RU" altLang="ko-KR" sz="2000" i="1" dirty="0" smtClean="0">
                <a:latin typeface="+mj-lt"/>
              </a:rPr>
              <a:t>кейсы</a:t>
            </a:r>
            <a:endParaRPr lang="en-US" altLang="ko-KR" sz="2000" i="1" dirty="0">
              <a:latin typeface="+mj-lt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C5FB8595-638E-4DED-A522-A38B65D3CB76}"/>
              </a:ext>
            </a:extLst>
          </p:cNvPr>
          <p:cNvGrpSpPr/>
          <p:nvPr/>
        </p:nvGrpSpPr>
        <p:grpSpPr>
          <a:xfrm>
            <a:off x="2337952" y="2939470"/>
            <a:ext cx="401576" cy="535520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E990DB2E-6293-4BF0-BD4D-95ACEC296DA3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xmlns="" id="{32CAE385-C585-473B-8B5D-F6F01BAA1C04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92A267CE-172F-46F1-AE13-00C0D48B55FC}"/>
              </a:ext>
            </a:extLst>
          </p:cNvPr>
          <p:cNvSpPr/>
          <p:nvPr/>
        </p:nvSpPr>
        <p:spPr>
          <a:xfrm>
            <a:off x="8775872" y="2641454"/>
            <a:ext cx="1131551" cy="1131551"/>
          </a:xfrm>
          <a:prstGeom prst="ellipse">
            <a:avLst/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41924C2-9194-4A8A-AD71-CE0E6AB33F79}"/>
              </a:ext>
            </a:extLst>
          </p:cNvPr>
          <p:cNvSpPr txBox="1"/>
          <p:nvPr/>
        </p:nvSpPr>
        <p:spPr>
          <a:xfrm>
            <a:off x="8444362" y="4520847"/>
            <a:ext cx="2241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 smtClean="0">
                <a:solidFill>
                  <a:schemeClr val="tx1"/>
                </a:solidFill>
              </a:rPr>
              <a:t>Проверена работа сайта под нагрузкой с использованием инструмента </a:t>
            </a:r>
            <a:r>
              <a:rPr lang="en-US" altLang="ko-KR" sz="1400" dirty="0" smtClean="0">
                <a:solidFill>
                  <a:schemeClr val="tx1"/>
                </a:solidFill>
              </a:rPr>
              <a:t>JMeter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1F10D623-8F73-4D1A-8A50-8B7B9AD0E17A}"/>
              </a:ext>
            </a:extLst>
          </p:cNvPr>
          <p:cNvSpPr/>
          <p:nvPr/>
        </p:nvSpPr>
        <p:spPr>
          <a:xfrm>
            <a:off x="7452134" y="4031940"/>
            <a:ext cx="382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000" i="1" dirty="0" smtClean="0">
                <a:latin typeface="+mj-lt"/>
              </a:rPr>
              <a:t>Работа сайта под нагрузкой</a:t>
            </a:r>
            <a:endParaRPr lang="en-US" altLang="ko-KR" sz="2000" i="1" dirty="0">
              <a:latin typeface="+mj-lt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03653604-3009-48B7-90FC-652137CA0A74}"/>
              </a:ext>
            </a:extLst>
          </p:cNvPr>
          <p:cNvGrpSpPr/>
          <p:nvPr/>
        </p:nvGrpSpPr>
        <p:grpSpPr>
          <a:xfrm>
            <a:off x="9100501" y="2923051"/>
            <a:ext cx="531118" cy="531114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xmlns="" id="{7028EA8C-D8F6-4946-864F-99B4735BB168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xmlns="" id="{E2972B5A-F4C9-495D-8F5F-8CD734221628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xmlns="" id="{693FC304-5F11-496D-B7C0-FD53709723D3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xmlns="" id="{9A055BDC-E0DE-41E4-8F09-C0054D102506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xmlns="" id="{21A095C5-D5CA-40DB-8056-C8A4427FB8C7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i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949702D5-6502-4AFF-8E78-D6EEA5BA0FE1}"/>
              </a:ext>
            </a:extLst>
          </p:cNvPr>
          <p:cNvSpPr txBox="1"/>
          <p:nvPr/>
        </p:nvSpPr>
        <p:spPr>
          <a:xfrm>
            <a:off x="1653975" y="1003191"/>
            <a:ext cx="888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i="1" dirty="0" smtClean="0">
                <a:latin typeface="+mj-lt"/>
                <a:cs typeface="Arial" panose="020B0604020202020204" pitchFamily="34" charset="0"/>
              </a:rPr>
              <a:t>В процессе тестирования было проведено</a:t>
            </a:r>
            <a:endParaRPr lang="ko-KR" altLang="en-US" sz="3600" i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76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CBC059-F94F-49A9-9BA7-E7B77B122DEF}"/>
              </a:ext>
            </a:extLst>
          </p:cNvPr>
          <p:cNvSpPr txBox="1"/>
          <p:nvPr/>
        </p:nvSpPr>
        <p:spPr>
          <a:xfrm>
            <a:off x="1168855" y="399185"/>
            <a:ext cx="1010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i="1" dirty="0" smtClean="0">
                <a:latin typeface="+mj-lt"/>
                <a:cs typeface="Arial" panose="020B0604020202020204" pitchFamily="34" charset="0"/>
              </a:rPr>
              <a:t>Функциональное тестирование </a:t>
            </a:r>
            <a:endParaRPr lang="ko-KR" altLang="en-US" sz="3600" i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1731322"/>
            <a:ext cx="5300663" cy="400749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419225" y="1197919"/>
            <a:ext cx="2400300" cy="381000"/>
          </a:xfrm>
          <a:prstGeom prst="rect">
            <a:avLst/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Чек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400" dirty="0" smtClean="0">
                <a:solidFill>
                  <a:schemeClr val="bg1"/>
                </a:solidFill>
              </a:rPr>
              <a:t> лист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1731322"/>
            <a:ext cx="6190790" cy="35514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567382" y="1197919"/>
            <a:ext cx="2600325" cy="381000"/>
          </a:xfrm>
          <a:prstGeom prst="rect">
            <a:avLst/>
          </a:prstGeom>
          <a:gradFill>
            <a:gsLst>
              <a:gs pos="0">
                <a:srgbClr val="F94A09"/>
              </a:gs>
              <a:gs pos="100000">
                <a:srgbClr val="FFA903"/>
              </a:gs>
            </a:gsLst>
            <a:lin ang="0" scaled="0"/>
          </a:gradFill>
          <a:ln>
            <a:solidFill>
              <a:srgbClr val="F94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Тест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400" dirty="0" smtClean="0">
                <a:solidFill>
                  <a:schemeClr val="bg1"/>
                </a:solidFill>
              </a:rPr>
              <a:t> кейсы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4" y="539002"/>
            <a:ext cx="5998725" cy="38776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4EDFA8A-4530-4790-ACCF-58256F4E71F5}"/>
              </a:ext>
            </a:extLst>
          </p:cNvPr>
          <p:cNvSpPr txBox="1"/>
          <p:nvPr/>
        </p:nvSpPr>
        <p:spPr>
          <a:xfrm>
            <a:off x="6977784" y="2337433"/>
            <a:ext cx="3950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/>
              <a:t>Функциональное тестирование полностью имитирует фактическое использование системы пользователем.</a:t>
            </a:r>
            <a:endParaRPr lang="en-US" altLang="ko-KR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D993D54-B685-45A7-8D30-0D25102CE23D}"/>
              </a:ext>
            </a:extLst>
          </p:cNvPr>
          <p:cNvSpPr txBox="1"/>
          <p:nvPr/>
        </p:nvSpPr>
        <p:spPr>
          <a:xfrm>
            <a:off x="6977784" y="4361917"/>
            <a:ext cx="3950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ru-RU" altLang="ko-KR" sz="1600" dirty="0" smtClean="0"/>
              <a:t>При функциональном тестировании обнаружен незначительный </a:t>
            </a:r>
            <a:r>
              <a:rPr lang="ru-RU" altLang="ko-KR" sz="1600" dirty="0"/>
              <a:t>баг в разделе </a:t>
            </a:r>
            <a:r>
              <a:rPr lang="ru-RU" altLang="ko-KR" sz="1600" dirty="0" smtClean="0"/>
              <a:t>«Каталогов», заведен баг репорт. </a:t>
            </a:r>
            <a:endParaRPr lang="en-US" altLang="ko-KR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A21AAA4-6711-4C0D-98A3-E62ABE2C73E5}"/>
              </a:ext>
            </a:extLst>
          </p:cNvPr>
          <p:cNvSpPr txBox="1"/>
          <p:nvPr/>
        </p:nvSpPr>
        <p:spPr>
          <a:xfrm>
            <a:off x="7615958" y="990057"/>
            <a:ext cx="395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600" b="1" i="1" dirty="0" smtClean="0">
                <a:latin typeface="+mj-lt"/>
                <a:cs typeface="Arial" panose="020B0604020202020204" pitchFamily="34" charset="0"/>
              </a:rPr>
              <a:t>Баг репорт</a:t>
            </a:r>
            <a:endParaRPr lang="ko-KR" altLang="en-US" sz="3600" b="1" i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DDC92F1-6B6A-4D7C-A195-9E2DB27CC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872"/>
            <a:ext cx="3606800" cy="319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F94A09"/>
            </a:gs>
            <a:gs pos="100000">
              <a:srgbClr val="FFA903"/>
            </a:gs>
          </a:gsLst>
          <a:lin ang="0" scaled="0"/>
        </a:gradFill>
        <a:ln>
          <a:solidFill>
            <a:srgbClr val="F94A09"/>
          </a:solidFill>
        </a:ln>
      </a:spPr>
      <a:bodyPr rtlCol="0" anchor="ctr"/>
      <a:lstStyle>
        <a:defPPr algn="ctr">
          <a:defRPr sz="24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849</Words>
  <Application>Microsoft Office PowerPoint</Application>
  <PresentationFormat>Произвольный</PresentationFormat>
  <Paragraphs>177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Poppins Light</vt:lpstr>
      <vt:lpstr>Poppins Black</vt:lpstr>
      <vt:lpstr>Arial Unicode MS</vt:lpstr>
      <vt:lpstr>맑은 고딕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CUBE</cp:lastModifiedBy>
  <cp:revision>326</cp:revision>
  <dcterms:created xsi:type="dcterms:W3CDTF">2019-04-06T05:20:47Z</dcterms:created>
  <dcterms:modified xsi:type="dcterms:W3CDTF">2023-08-26T07:37:19Z</dcterms:modified>
</cp:coreProperties>
</file>